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  <p:sldMasterId id="2147483671" r:id="rId3"/>
  </p:sldMasterIdLst>
  <p:notesMasterIdLst>
    <p:notesMasterId r:id="rId84"/>
  </p:notesMasterIdLst>
  <p:sldIdLst>
    <p:sldId id="256" r:id="rId4"/>
    <p:sldId id="332" r:id="rId5"/>
    <p:sldId id="333" r:id="rId6"/>
    <p:sldId id="334" r:id="rId7"/>
    <p:sldId id="335" r:id="rId8"/>
    <p:sldId id="336" r:id="rId9"/>
    <p:sldId id="341" r:id="rId10"/>
    <p:sldId id="292" r:id="rId11"/>
    <p:sldId id="291" r:id="rId12"/>
    <p:sldId id="293" r:id="rId13"/>
    <p:sldId id="314" r:id="rId14"/>
    <p:sldId id="295" r:id="rId15"/>
    <p:sldId id="296" r:id="rId16"/>
    <p:sldId id="297" r:id="rId17"/>
    <p:sldId id="298" r:id="rId18"/>
    <p:sldId id="299" r:id="rId19"/>
    <p:sldId id="294" r:id="rId20"/>
    <p:sldId id="306" r:id="rId21"/>
    <p:sldId id="315" r:id="rId22"/>
    <p:sldId id="316" r:id="rId23"/>
    <p:sldId id="342" r:id="rId24"/>
    <p:sldId id="343" r:id="rId25"/>
    <p:sldId id="344" r:id="rId26"/>
    <p:sldId id="345" r:id="rId27"/>
    <p:sldId id="346" r:id="rId28"/>
    <p:sldId id="300" r:id="rId29"/>
    <p:sldId id="301" r:id="rId30"/>
    <p:sldId id="302" r:id="rId31"/>
    <p:sldId id="324" r:id="rId32"/>
    <p:sldId id="330" r:id="rId33"/>
    <p:sldId id="331" r:id="rId34"/>
    <p:sldId id="327" r:id="rId35"/>
    <p:sldId id="326" r:id="rId36"/>
    <p:sldId id="325" r:id="rId37"/>
    <p:sldId id="329" r:id="rId38"/>
    <p:sldId id="307" r:id="rId39"/>
    <p:sldId id="308" r:id="rId40"/>
    <p:sldId id="309" r:id="rId41"/>
    <p:sldId id="310" r:id="rId42"/>
    <p:sldId id="264" r:id="rId43"/>
    <p:sldId id="328" r:id="rId44"/>
    <p:sldId id="347" r:id="rId45"/>
    <p:sldId id="356" r:id="rId46"/>
    <p:sldId id="259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38" r:id="rId59"/>
    <p:sldId id="339" r:id="rId60"/>
    <p:sldId id="340" r:id="rId61"/>
    <p:sldId id="277" r:id="rId62"/>
    <p:sldId id="348" r:id="rId63"/>
    <p:sldId id="281" r:id="rId64"/>
    <p:sldId id="349" r:id="rId65"/>
    <p:sldId id="350" r:id="rId66"/>
    <p:sldId id="351" r:id="rId67"/>
    <p:sldId id="352" r:id="rId68"/>
    <p:sldId id="368" r:id="rId69"/>
    <p:sldId id="369" r:id="rId70"/>
    <p:sldId id="397" r:id="rId71"/>
    <p:sldId id="398" r:id="rId72"/>
    <p:sldId id="353" r:id="rId73"/>
    <p:sldId id="354" r:id="rId74"/>
    <p:sldId id="355" r:id="rId75"/>
    <p:sldId id="406" r:id="rId76"/>
    <p:sldId id="407" r:id="rId77"/>
    <p:sldId id="408" r:id="rId78"/>
    <p:sldId id="409" r:id="rId79"/>
    <p:sldId id="411" r:id="rId80"/>
    <p:sldId id="410" r:id="rId81"/>
    <p:sldId id="289" r:id="rId82"/>
    <p:sldId id="322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745"/>
  </p:normalViewPr>
  <p:slideViewPr>
    <p:cSldViewPr snapToGrid="0" snapToObjects="1">
      <p:cViewPr varScale="1">
        <p:scale>
          <a:sx n="105" d="100"/>
          <a:sy n="105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0C6E3-0E45-F04B-9374-BF22211EA86C}" type="datetimeFigureOut">
              <a:rPr lang="es-ES_tradnl" smtClean="0"/>
              <a:t>2/8/18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6B6CC-BFBB-2E46-9B91-8C9B5E55637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431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6B6CC-BFBB-2E46-9B91-8C9B5E55637F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988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6B6CC-BFBB-2E46-9B91-8C9B5E55637F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736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6B6CC-BFBB-2E46-9B91-8C9B5E55637F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620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rgbClr val="000000"/>
                </a:solidFill>
              </a:rPr>
              <a:t>Partículas e Interacciones  -  Prof. Bernardo Gómez          Grandes Ideas de la Física  -  Sem. 2011-2</a:t>
            </a:r>
          </a:p>
        </p:txBody>
      </p:sp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8749898-00F6-184C-961B-7B87DAD83FCB}" type="slidenum">
              <a:rPr lang="en-US" altLang="x-none" sz="1200">
                <a:solidFill>
                  <a:srgbClr val="000000"/>
                </a:solidFill>
              </a:rPr>
              <a:pPr eaLnBrk="1" hangingPunct="1"/>
              <a:t>37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ES_tradnl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7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rgbClr val="000000"/>
                </a:solidFill>
              </a:rPr>
              <a:t>Partículas e Interacciones  -  Prof. Bernardo Gómez          Grandes Ideas de la Física  -  Sem. 2011-2</a:t>
            </a:r>
          </a:p>
        </p:txBody>
      </p:sp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56D8E54-2EF6-B34F-BB3D-3A962CC86AC8}" type="slidenum">
              <a:rPr lang="en-US" altLang="x-none" sz="1200">
                <a:solidFill>
                  <a:srgbClr val="000000"/>
                </a:solidFill>
              </a:rPr>
              <a:pPr eaLnBrk="1" hangingPunct="1"/>
              <a:t>38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ES_tradnl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652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200">
                <a:solidFill>
                  <a:srgbClr val="000000"/>
                </a:solidFill>
              </a:rPr>
              <a:t>Partículas e Interacciones  -  Prof. Bernardo Gómez          Grandes Ideas de la Física  -  Sem. 2011-2</a:t>
            </a:r>
          </a:p>
        </p:txBody>
      </p:sp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04CBA60-7602-594A-BE5E-6B350FB361F8}" type="slidenum">
              <a:rPr lang="en-US" altLang="x-none" sz="1200">
                <a:solidFill>
                  <a:srgbClr val="000000"/>
                </a:solidFill>
              </a:rPr>
              <a:pPr eaLnBrk="1" hangingPunct="1"/>
              <a:t>39</a:t>
            </a:fld>
            <a:endParaRPr lang="en-US" altLang="x-none" sz="120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ES_tradnl" altLang="x-none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668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818F4C-A190-2B43-8308-8B0FAA5B932A}" type="datetime1">
              <a:rPr lang="en-CA" altLang="x-none"/>
              <a:pPr/>
              <a:t>2018-08-02</a:t>
            </a:fld>
            <a:endParaRPr lang="es-ES_tradnl" altLang="x-none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altLang="x-none"/>
              <a:t>Andrés Flórez</a:t>
            </a:r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B8F2-91B2-D74A-95EE-E7052E86DF4A}" type="slidenum">
              <a:rPr lang="es-ES_tradnl" altLang="x-none"/>
              <a:pPr/>
              <a:t>‹#›</a:t>
            </a:fld>
            <a:endParaRPr lang="es-ES_tradnl" altLang="x-non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818F4C-A190-2B43-8308-8B0FAA5B932A}" type="datetime1">
              <a:rPr lang="en-CA" altLang="x-none"/>
              <a:pPr/>
              <a:t>2018-08-02</a:t>
            </a:fld>
            <a:endParaRPr lang="es-ES_tradnl" altLang="x-none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altLang="x-none"/>
              <a:t>Andrés Flórez</a:t>
            </a:r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B8F2-91B2-D74A-95EE-E7052E86DF4A}" type="slidenum">
              <a:rPr lang="es-ES_tradnl" altLang="x-none"/>
              <a:pPr/>
              <a:t>‹#›</a:t>
            </a:fld>
            <a:endParaRPr lang="es-ES_tradnl" altLang="x-non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x-none"/>
              <a:t>Clic para editar título</a:t>
            </a:r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x-none"/>
              <a:t>Haga clic para modificar el estilo de texto del patrón</a:t>
            </a:r>
          </a:p>
          <a:p>
            <a:pPr lvl="1"/>
            <a:r>
              <a:rPr lang="es-ES_tradnl" altLang="x-none"/>
              <a:t>Segundo nivel</a:t>
            </a:r>
          </a:p>
          <a:p>
            <a:pPr lvl="2"/>
            <a:r>
              <a:rPr lang="es-ES_tradnl" altLang="x-none"/>
              <a:t>Tercer nivel</a:t>
            </a:r>
          </a:p>
          <a:p>
            <a:pPr lvl="3"/>
            <a:r>
              <a:rPr lang="es-ES_tradnl" altLang="x-none"/>
              <a:t>Cuarto nivel</a:t>
            </a:r>
          </a:p>
          <a:p>
            <a:pPr lvl="4"/>
            <a:r>
              <a:rPr lang="es-ES_tradnl" altLang="x-none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5BC3FE35-6F5F-6445-8B33-B2447C27DD22}" type="datetime1">
              <a:rPr lang="en-CA" altLang="x-none" smtClean="0">
                <a:ea typeface="ＭＳ Ｐゴシック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2018-08-02</a:t>
            </a:fld>
            <a:endParaRPr lang="es-ES_tradnl" altLang="x-none">
              <a:ea typeface="ＭＳ Ｐゴシック" charset="-128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x-none">
                <a:ea typeface="ＭＳ Ｐゴシック" charset="-128"/>
              </a:rPr>
              <a:t>Andrés Flórez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0763AA02-EB24-FC42-A13D-1F0AD681B289}" type="slidenum">
              <a:rPr lang="es-ES_tradnl" altLang="x-none" smtClean="0">
                <a:ea typeface="ＭＳ Ｐゴシック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_tradnl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471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x-none"/>
              <a:t>Clic para editar título</a:t>
            </a:r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x-none"/>
              <a:t>Haga clic para modificar el estilo de texto del patrón</a:t>
            </a:r>
          </a:p>
          <a:p>
            <a:pPr lvl="1"/>
            <a:r>
              <a:rPr lang="es-ES_tradnl" altLang="x-none"/>
              <a:t>Segundo nivel</a:t>
            </a:r>
          </a:p>
          <a:p>
            <a:pPr lvl="2"/>
            <a:r>
              <a:rPr lang="es-ES_tradnl" altLang="x-none"/>
              <a:t>Tercer nivel</a:t>
            </a:r>
          </a:p>
          <a:p>
            <a:pPr lvl="3"/>
            <a:r>
              <a:rPr lang="es-ES_tradnl" altLang="x-none"/>
              <a:t>Cuarto nivel</a:t>
            </a:r>
          </a:p>
          <a:p>
            <a:pPr lvl="4"/>
            <a:r>
              <a:rPr lang="es-ES_tradnl" altLang="x-none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5BC3FE35-6F5F-6445-8B33-B2447C27DD22}" type="datetime1">
              <a:rPr lang="en-CA" altLang="x-none" smtClean="0">
                <a:ea typeface="ＭＳ Ｐゴシック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2018-08-02</a:t>
            </a:fld>
            <a:endParaRPr lang="es-ES_tradnl" altLang="x-none">
              <a:ea typeface="ＭＳ Ｐゴシック" charset="-128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x-none">
                <a:ea typeface="ＭＳ Ｐゴシック" charset="-128"/>
              </a:rPr>
              <a:t>Andrés Flórez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0763AA02-EB24-FC42-A13D-1F0AD681B289}" type="slidenum">
              <a:rPr lang="es-ES_tradnl" altLang="x-none" smtClean="0">
                <a:ea typeface="ＭＳ Ｐゴシック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_tradnl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91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logram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Electronvolt#Mas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w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5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map.gsfc.nasa.gov/universe/bb_tests_cmb.html" TargetMode="External"/><Relationship Id="rId3" Type="http://schemas.openxmlformats.org/officeDocument/2006/relationships/hyperlink" Target="http://www.ascensionnow.co.uk/milky-way-galaxy.html" TargetMode="External"/><Relationship Id="rId7" Type="http://schemas.openxmlformats.org/officeDocument/2006/relationships/hyperlink" Target="https://www.nasa.gov/mission_pages/planck/multimedia/pia16874.html" TargetMode="External"/><Relationship Id="rId2" Type="http://schemas.openxmlformats.org/officeDocument/2006/relationships/hyperlink" Target="http://earthspacecircle.blogspot.com.co/p/earth-compared-to-sun-photos-an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iversetoday.com/91520/astronomy-without-a-telescope-could-dark-matter-not-matter/" TargetMode="External"/><Relationship Id="rId5" Type="http://schemas.openxmlformats.org/officeDocument/2006/relationships/hyperlink" Target="https://phys.org/news/2015-02-fast-universe.html" TargetMode="External"/><Relationship Id="rId4" Type="http://schemas.openxmlformats.org/officeDocument/2006/relationships/hyperlink" Target="https://phys.org/news/2017-06-universe-flat-topology.html" TargetMode="External"/><Relationship Id="rId9" Type="http://schemas.openxmlformats.org/officeDocument/2006/relationships/hyperlink" Target="https://www.wired.com/2015/02/5-things-every-human-know-ligh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ph.venngage.com/p/64383/atomic-structure" TargetMode="External"/><Relationship Id="rId2" Type="http://schemas.openxmlformats.org/officeDocument/2006/relationships/hyperlink" Target="https://cuantozombi.com/2012/10/01/el-experimento-de-thomps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obelprize.org/nobel_prizes/chemistry/laureates/1908/rutherford-bio.html" TargetMode="External"/><Relationship Id="rId4" Type="http://schemas.openxmlformats.org/officeDocument/2006/relationships/hyperlink" Target="https://global.britannica.com/science/Rutherford-atomic-mode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_tradnl" dirty="0">
                <a:solidFill>
                  <a:schemeClr val="accent3">
                    <a:lumMod val="75000"/>
                  </a:schemeClr>
                </a:solidFill>
              </a:rPr>
              <a:t>Física de partículas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s-ES_tradnl" dirty="0"/>
              <a:t>Andrés Florez</a:t>
            </a:r>
          </a:p>
          <a:p>
            <a:pPr algn="ctr"/>
            <a:r>
              <a:rPr lang="es-ES_tradnl" dirty="0"/>
              <a:t>Universidad de los Andes</a:t>
            </a:r>
          </a:p>
        </p:txBody>
      </p:sp>
    </p:spTree>
    <p:extLst>
      <p:ext uri="{BB962C8B-B14F-4D97-AF65-F5344CB8AC3E}">
        <p14:creationId xmlns:p14="http://schemas.microsoft.com/office/powerpoint/2010/main" val="1225594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1709" y="5183660"/>
            <a:ext cx="87485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2400" b="1" dirty="0">
              <a:solidFill>
                <a:schemeClr val="accent1"/>
              </a:solidFill>
            </a:endParaRPr>
          </a:p>
          <a:p>
            <a:pPr algn="ctr"/>
            <a:r>
              <a:rPr lang="es-ES_tradnl" sz="3200" b="1" dirty="0">
                <a:solidFill>
                  <a:srgbClr val="FF0000"/>
                </a:solidFill>
              </a:rPr>
              <a:t>En 1899 fue J. J. Thomson quien demostró que las cargas emitidas eran electrones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1" y="481914"/>
            <a:ext cx="679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Joseph John Thomson (1856 - 1940)</a:t>
            </a:r>
          </a:p>
        </p:txBody>
      </p:sp>
    </p:spTree>
    <p:extLst>
      <p:ext uri="{BB962C8B-B14F-4D97-AF65-F5344CB8AC3E}">
        <p14:creationId xmlns:p14="http://schemas.microsoft.com/office/powerpoint/2010/main" val="301969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b="1" dirty="0">
                <a:solidFill>
                  <a:schemeClr val="accent6"/>
                </a:solidFill>
              </a:rPr>
              <a:t>Experimento de Thomson</a:t>
            </a:r>
          </a:p>
        </p:txBody>
      </p:sp>
      <p:pic>
        <p:nvPicPr>
          <p:cNvPr id="35842" name="Marcador de contenido 4" descr="i9_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8" r="-1414"/>
          <a:stretch>
            <a:fillRect/>
          </a:stretch>
        </p:blipFill>
        <p:spPr>
          <a:xfrm>
            <a:off x="1665288" y="2205039"/>
            <a:ext cx="8894762" cy="3221037"/>
          </a:xfrm>
        </p:spPr>
      </p:pic>
      <p:sp>
        <p:nvSpPr>
          <p:cNvPr id="35843" name="Marcador de número de diapositiva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6F3646-909C-1941-80E1-3B2ED9B83C7F}" type="slidenum">
              <a:rPr lang="es-E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s-E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21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_tradnl" b="1" dirty="0">
                <a:solidFill>
                  <a:srgbClr val="0070C0"/>
                </a:solidFill>
              </a:rPr>
              <a:t>Efecto Fotoeléctrico</a:t>
            </a:r>
            <a:br>
              <a:rPr lang="es-ES_tradnl" b="1" dirty="0">
                <a:solidFill>
                  <a:srgbClr val="0070C0"/>
                </a:solidFill>
              </a:rPr>
            </a:br>
            <a:r>
              <a:rPr lang="es-ES_tradnl" b="1" dirty="0">
                <a:solidFill>
                  <a:srgbClr val="0070C0"/>
                </a:solidFill>
              </a:rPr>
              <a:t>Principio B</a:t>
            </a:r>
            <a:r>
              <a:rPr lang="en-US" b="1" dirty="0" err="1">
                <a:solidFill>
                  <a:srgbClr val="0070C0"/>
                </a:solidFill>
              </a:rPr>
              <a:t>ásico</a:t>
            </a:r>
            <a:endParaRPr lang="es-ES_tradnl" b="1" dirty="0">
              <a:solidFill>
                <a:srgbClr val="0070C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342540" y="3614232"/>
            <a:ext cx="7203989" cy="1952367"/>
          </a:xfrm>
          <a:prstGeom prst="parallelogram">
            <a:avLst>
              <a:gd name="adj" fmla="val 83228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/>
          <p:cNvSpPr txBox="1"/>
          <p:nvPr/>
        </p:nvSpPr>
        <p:spPr>
          <a:xfrm>
            <a:off x="3406341" y="5767777"/>
            <a:ext cx="428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/>
              <a:t>Plancha de metal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666203" y="1261965"/>
            <a:ext cx="1631095" cy="4632206"/>
            <a:chOff x="7142202" y="1261965"/>
            <a:chExt cx="1631095" cy="4632206"/>
          </a:xfrm>
        </p:grpSpPr>
        <p:sp>
          <p:nvSpPr>
            <p:cNvPr id="7" name="Rectangle 6"/>
            <p:cNvSpPr/>
            <p:nvPr/>
          </p:nvSpPr>
          <p:spPr>
            <a:xfrm>
              <a:off x="7315195" y="5263977"/>
              <a:ext cx="988541" cy="63019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9" name="Elbow Connector 8"/>
            <p:cNvCxnSpPr/>
            <p:nvPr/>
          </p:nvCxnSpPr>
          <p:spPr>
            <a:xfrm rot="16200000" flipV="1">
              <a:off x="7042663" y="4818450"/>
              <a:ext cx="545066" cy="345988"/>
            </a:xfrm>
            <a:prstGeom prst="bentConnector3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8056600" y="2866768"/>
              <a:ext cx="716697" cy="72904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266664" y="3046626"/>
              <a:ext cx="395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/>
                <a:t>A</a:t>
              </a:r>
            </a:p>
          </p:txBody>
        </p:sp>
        <p:cxnSp>
          <p:nvCxnSpPr>
            <p:cNvPr id="14" name="Elbow Connector 13"/>
            <p:cNvCxnSpPr>
              <a:endCxn id="11" idx="4"/>
            </p:cNvCxnSpPr>
            <p:nvPr/>
          </p:nvCxnSpPr>
          <p:spPr>
            <a:xfrm rot="5400000" flipH="1" flipV="1">
              <a:off x="7401694" y="4250723"/>
              <a:ext cx="1668161" cy="358349"/>
            </a:xfrm>
            <a:prstGeom prst="bent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895963" y="5209742"/>
              <a:ext cx="679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/>
                <a:t>-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89333" y="5163752"/>
              <a:ext cx="531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/>
                <a:t>+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7216341" y="1405281"/>
              <a:ext cx="568410" cy="67962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7"/>
            <p:cNvSpPr/>
            <p:nvPr/>
          </p:nvSpPr>
          <p:spPr>
            <a:xfrm>
              <a:off x="7500550" y="1261965"/>
              <a:ext cx="910550" cy="1592446"/>
            </a:xfrm>
            <a:custGeom>
              <a:avLst/>
              <a:gdLst>
                <a:gd name="connsiteX0" fmla="*/ 0 w 910550"/>
                <a:gd name="connsiteY0" fmla="*/ 455624 h 1592446"/>
                <a:gd name="connsiteX1" fmla="*/ 803189 w 910550"/>
                <a:gd name="connsiteY1" fmla="*/ 60208 h 1592446"/>
                <a:gd name="connsiteX2" fmla="*/ 902043 w 910550"/>
                <a:gd name="connsiteY2" fmla="*/ 1592446 h 159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0550" h="1592446">
                  <a:moveTo>
                    <a:pt x="0" y="455624"/>
                  </a:moveTo>
                  <a:cubicBezTo>
                    <a:pt x="326424" y="163181"/>
                    <a:pt x="652849" y="-129262"/>
                    <a:pt x="803189" y="60208"/>
                  </a:cubicBezTo>
                  <a:cubicBezTo>
                    <a:pt x="953529" y="249678"/>
                    <a:pt x="902043" y="1592446"/>
                    <a:pt x="902043" y="15924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003318" y="1644026"/>
            <a:ext cx="2825588" cy="2206569"/>
            <a:chOff x="4479318" y="1644025"/>
            <a:chExt cx="2825588" cy="2206569"/>
          </a:xfrm>
        </p:grpSpPr>
        <p:sp>
          <p:nvSpPr>
            <p:cNvPr id="32" name="Freeform 31"/>
            <p:cNvSpPr/>
            <p:nvPr/>
          </p:nvSpPr>
          <p:spPr>
            <a:xfrm rot="8104805">
              <a:off x="4479318" y="3578731"/>
              <a:ext cx="2075935" cy="271863"/>
            </a:xfrm>
            <a:custGeom>
              <a:avLst/>
              <a:gdLst>
                <a:gd name="connsiteX0" fmla="*/ 0 w 2075935"/>
                <a:gd name="connsiteY0" fmla="*/ 247135 h 271863"/>
                <a:gd name="connsiteX1" fmla="*/ 358346 w 2075935"/>
                <a:gd name="connsiteY1" fmla="*/ 247135 h 271863"/>
                <a:gd name="connsiteX2" fmla="*/ 457200 w 2075935"/>
                <a:gd name="connsiteY2" fmla="*/ 0 h 271863"/>
                <a:gd name="connsiteX3" fmla="*/ 580768 w 2075935"/>
                <a:gd name="connsiteY3" fmla="*/ 247135 h 271863"/>
                <a:gd name="connsiteX4" fmla="*/ 704335 w 2075935"/>
                <a:gd name="connsiteY4" fmla="*/ 24714 h 271863"/>
                <a:gd name="connsiteX5" fmla="*/ 815546 w 2075935"/>
                <a:gd name="connsiteY5" fmla="*/ 259492 h 271863"/>
                <a:gd name="connsiteX6" fmla="*/ 939114 w 2075935"/>
                <a:gd name="connsiteY6" fmla="*/ 37070 h 271863"/>
                <a:gd name="connsiteX7" fmla="*/ 1037968 w 2075935"/>
                <a:gd name="connsiteY7" fmla="*/ 259492 h 271863"/>
                <a:gd name="connsiteX8" fmla="*/ 1161535 w 2075935"/>
                <a:gd name="connsiteY8" fmla="*/ 37070 h 271863"/>
                <a:gd name="connsiteX9" fmla="*/ 1248033 w 2075935"/>
                <a:gd name="connsiteY9" fmla="*/ 259492 h 271863"/>
                <a:gd name="connsiteX10" fmla="*/ 1383957 w 2075935"/>
                <a:gd name="connsiteY10" fmla="*/ 37070 h 271863"/>
                <a:gd name="connsiteX11" fmla="*/ 1482811 w 2075935"/>
                <a:gd name="connsiteY11" fmla="*/ 271849 h 271863"/>
                <a:gd name="connsiteX12" fmla="*/ 1606379 w 2075935"/>
                <a:gd name="connsiteY12" fmla="*/ 49427 h 271863"/>
                <a:gd name="connsiteX13" fmla="*/ 1692876 w 2075935"/>
                <a:gd name="connsiteY13" fmla="*/ 259492 h 271863"/>
                <a:gd name="connsiteX14" fmla="*/ 1791730 w 2075935"/>
                <a:gd name="connsiteY14" fmla="*/ 123568 h 271863"/>
                <a:gd name="connsiteX15" fmla="*/ 2075935 w 2075935"/>
                <a:gd name="connsiteY15" fmla="*/ 123568 h 27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5935" h="271863">
                  <a:moveTo>
                    <a:pt x="0" y="247135"/>
                  </a:moveTo>
                  <a:cubicBezTo>
                    <a:pt x="141073" y="267729"/>
                    <a:pt x="282146" y="288324"/>
                    <a:pt x="358346" y="247135"/>
                  </a:cubicBezTo>
                  <a:cubicBezTo>
                    <a:pt x="434546" y="205946"/>
                    <a:pt x="420130" y="0"/>
                    <a:pt x="457200" y="0"/>
                  </a:cubicBezTo>
                  <a:cubicBezTo>
                    <a:pt x="494270" y="0"/>
                    <a:pt x="539579" y="243016"/>
                    <a:pt x="580768" y="247135"/>
                  </a:cubicBezTo>
                  <a:cubicBezTo>
                    <a:pt x="621957" y="251254"/>
                    <a:pt x="665206" y="22655"/>
                    <a:pt x="704335" y="24714"/>
                  </a:cubicBezTo>
                  <a:cubicBezTo>
                    <a:pt x="743464" y="26773"/>
                    <a:pt x="776416" y="257433"/>
                    <a:pt x="815546" y="259492"/>
                  </a:cubicBezTo>
                  <a:cubicBezTo>
                    <a:pt x="854676" y="261551"/>
                    <a:pt x="902044" y="37070"/>
                    <a:pt x="939114" y="37070"/>
                  </a:cubicBezTo>
                  <a:cubicBezTo>
                    <a:pt x="976184" y="37070"/>
                    <a:pt x="1000898" y="259492"/>
                    <a:pt x="1037968" y="259492"/>
                  </a:cubicBezTo>
                  <a:cubicBezTo>
                    <a:pt x="1075038" y="259492"/>
                    <a:pt x="1126524" y="37070"/>
                    <a:pt x="1161535" y="37070"/>
                  </a:cubicBezTo>
                  <a:cubicBezTo>
                    <a:pt x="1196546" y="37070"/>
                    <a:pt x="1210963" y="259492"/>
                    <a:pt x="1248033" y="259492"/>
                  </a:cubicBezTo>
                  <a:cubicBezTo>
                    <a:pt x="1285103" y="259492"/>
                    <a:pt x="1344828" y="35011"/>
                    <a:pt x="1383957" y="37070"/>
                  </a:cubicBezTo>
                  <a:cubicBezTo>
                    <a:pt x="1423086" y="39129"/>
                    <a:pt x="1445741" y="269790"/>
                    <a:pt x="1482811" y="271849"/>
                  </a:cubicBezTo>
                  <a:cubicBezTo>
                    <a:pt x="1519881" y="273908"/>
                    <a:pt x="1571368" y="51487"/>
                    <a:pt x="1606379" y="49427"/>
                  </a:cubicBezTo>
                  <a:cubicBezTo>
                    <a:pt x="1641390" y="47367"/>
                    <a:pt x="1661984" y="247135"/>
                    <a:pt x="1692876" y="259492"/>
                  </a:cubicBezTo>
                  <a:cubicBezTo>
                    <a:pt x="1723768" y="271849"/>
                    <a:pt x="1727887" y="146222"/>
                    <a:pt x="1791730" y="123568"/>
                  </a:cubicBezTo>
                  <a:cubicBezTo>
                    <a:pt x="1855573" y="100914"/>
                    <a:pt x="2075935" y="123568"/>
                    <a:pt x="2075935" y="123568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  <a:headEnd type="stealt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201030" y="2285317"/>
              <a:ext cx="383063" cy="646331"/>
              <a:chOff x="5977543" y="2232630"/>
              <a:chExt cx="383063" cy="646331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6117586" y="2607456"/>
              <a:ext cx="383063" cy="646331"/>
              <a:chOff x="5977543" y="2232630"/>
              <a:chExt cx="383063" cy="646331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452286" y="2400646"/>
              <a:ext cx="383063" cy="646331"/>
              <a:chOff x="5977543" y="2232630"/>
              <a:chExt cx="383063" cy="646331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6481116" y="2095837"/>
              <a:ext cx="383063" cy="646331"/>
              <a:chOff x="5977543" y="2232630"/>
              <a:chExt cx="383063" cy="646331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769443" y="2050530"/>
              <a:ext cx="383063" cy="646331"/>
              <a:chOff x="5977543" y="2232630"/>
              <a:chExt cx="383063" cy="646331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921843" y="1745721"/>
              <a:ext cx="383063" cy="646331"/>
              <a:chOff x="5977543" y="2232630"/>
              <a:chExt cx="383063" cy="646331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5149302" y="1644025"/>
              <a:ext cx="18642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b="1" dirty="0"/>
                <a:t>electrones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895600" y="1930387"/>
            <a:ext cx="1135348" cy="641878"/>
            <a:chOff x="1371600" y="1930387"/>
            <a:chExt cx="1135348" cy="641878"/>
          </a:xfrm>
        </p:grpSpPr>
        <p:sp>
          <p:nvSpPr>
            <p:cNvPr id="52" name="Rectangle 51"/>
            <p:cNvSpPr/>
            <p:nvPr/>
          </p:nvSpPr>
          <p:spPr>
            <a:xfrm rot="2436023">
              <a:off x="1371600" y="1930387"/>
              <a:ext cx="939114" cy="1545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Rectangle 53"/>
            <p:cNvSpPr/>
            <p:nvPr/>
          </p:nvSpPr>
          <p:spPr>
            <a:xfrm rot="2485213" flipH="1">
              <a:off x="2136246" y="2267457"/>
              <a:ext cx="370702" cy="3048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830650" y="2021458"/>
            <a:ext cx="2811653" cy="3060723"/>
            <a:chOff x="2306649" y="2021457"/>
            <a:chExt cx="2811653" cy="3060723"/>
          </a:xfrm>
        </p:grpSpPr>
        <p:sp>
          <p:nvSpPr>
            <p:cNvPr id="55" name="Lightning Bolt 54"/>
            <p:cNvSpPr/>
            <p:nvPr/>
          </p:nvSpPr>
          <p:spPr>
            <a:xfrm rot="18906524">
              <a:off x="3379879" y="2021457"/>
              <a:ext cx="474278" cy="3060723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Explosion 1 55"/>
            <p:cNvSpPr/>
            <p:nvPr/>
          </p:nvSpPr>
          <p:spPr>
            <a:xfrm rot="18953502">
              <a:off x="2306649" y="2436301"/>
              <a:ext cx="518984" cy="418943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7" name="Explosion 2 56"/>
            <p:cNvSpPr/>
            <p:nvPr/>
          </p:nvSpPr>
          <p:spPr>
            <a:xfrm rot="19921308">
              <a:off x="4464452" y="4254839"/>
              <a:ext cx="653850" cy="350117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8" name="TextBox 57"/>
          <p:cNvSpPr txBox="1"/>
          <p:nvPr/>
        </p:nvSpPr>
        <p:spPr>
          <a:xfrm rot="2408681">
            <a:off x="3118962" y="1784100"/>
            <a:ext cx="135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Luz</a:t>
            </a:r>
          </a:p>
        </p:txBody>
      </p:sp>
    </p:spTree>
    <p:extLst>
      <p:ext uri="{BB962C8B-B14F-4D97-AF65-F5344CB8AC3E}">
        <p14:creationId xmlns:p14="http://schemas.microsoft.com/office/powerpoint/2010/main" val="309793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2376612" y="3595817"/>
            <a:ext cx="7203989" cy="1952367"/>
          </a:xfrm>
          <a:prstGeom prst="parallelogram">
            <a:avLst>
              <a:gd name="adj" fmla="val 83228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/>
          <p:cNvSpPr txBox="1"/>
          <p:nvPr/>
        </p:nvSpPr>
        <p:spPr>
          <a:xfrm>
            <a:off x="3406341" y="5767777"/>
            <a:ext cx="428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/>
              <a:t>Plancha de metal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196" y="5263977"/>
            <a:ext cx="988541" cy="63019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Elbow Connector 8"/>
          <p:cNvCxnSpPr/>
          <p:nvPr/>
        </p:nvCxnSpPr>
        <p:spPr>
          <a:xfrm rot="16200000" flipV="1">
            <a:off x="8566663" y="4818450"/>
            <a:ext cx="545066" cy="345988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580601" y="2866768"/>
            <a:ext cx="716697" cy="7290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/>
          <p:cNvSpPr txBox="1"/>
          <p:nvPr/>
        </p:nvSpPr>
        <p:spPr>
          <a:xfrm>
            <a:off x="9790664" y="3046626"/>
            <a:ext cx="39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A</a:t>
            </a:r>
          </a:p>
        </p:txBody>
      </p:sp>
      <p:cxnSp>
        <p:nvCxnSpPr>
          <p:cNvPr id="14" name="Elbow Connector 13"/>
          <p:cNvCxnSpPr>
            <a:endCxn id="11" idx="4"/>
          </p:cNvCxnSpPr>
          <p:nvPr/>
        </p:nvCxnSpPr>
        <p:spPr>
          <a:xfrm rot="5400000" flipH="1" flipV="1">
            <a:off x="8925695" y="4250724"/>
            <a:ext cx="1668161" cy="358349"/>
          </a:xfrm>
          <a:prstGeom prst="bent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19963" y="5209742"/>
            <a:ext cx="6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13333" y="5163753"/>
            <a:ext cx="53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+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740341" y="1405281"/>
            <a:ext cx="568410" cy="67962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9024550" y="1261965"/>
            <a:ext cx="910550" cy="1592446"/>
          </a:xfrm>
          <a:custGeom>
            <a:avLst/>
            <a:gdLst>
              <a:gd name="connsiteX0" fmla="*/ 0 w 910550"/>
              <a:gd name="connsiteY0" fmla="*/ 455624 h 1592446"/>
              <a:gd name="connsiteX1" fmla="*/ 803189 w 910550"/>
              <a:gd name="connsiteY1" fmla="*/ 60208 h 1592446"/>
              <a:gd name="connsiteX2" fmla="*/ 902043 w 910550"/>
              <a:gd name="connsiteY2" fmla="*/ 1592446 h 159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0550" h="1592446">
                <a:moveTo>
                  <a:pt x="0" y="455624"/>
                </a:moveTo>
                <a:cubicBezTo>
                  <a:pt x="326424" y="163181"/>
                  <a:pt x="652849" y="-129262"/>
                  <a:pt x="803189" y="60208"/>
                </a:cubicBezTo>
                <a:cubicBezTo>
                  <a:pt x="953529" y="249678"/>
                  <a:pt x="902043" y="1592446"/>
                  <a:pt x="902043" y="1592446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" name="Group 2"/>
          <p:cNvGrpSpPr/>
          <p:nvPr/>
        </p:nvGrpSpPr>
        <p:grpSpPr>
          <a:xfrm>
            <a:off x="2895600" y="1930387"/>
            <a:ext cx="1135348" cy="641878"/>
            <a:chOff x="1371600" y="1930387"/>
            <a:chExt cx="1135348" cy="641878"/>
          </a:xfrm>
        </p:grpSpPr>
        <p:sp>
          <p:nvSpPr>
            <p:cNvPr id="52" name="Rectangle 51"/>
            <p:cNvSpPr/>
            <p:nvPr/>
          </p:nvSpPr>
          <p:spPr>
            <a:xfrm rot="2436023">
              <a:off x="1371600" y="1930387"/>
              <a:ext cx="939114" cy="1545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Rectangle 53"/>
            <p:cNvSpPr/>
            <p:nvPr/>
          </p:nvSpPr>
          <p:spPr>
            <a:xfrm rot="2485213" flipH="1">
              <a:off x="2136246" y="2267457"/>
              <a:ext cx="370702" cy="3048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19626" y="2138439"/>
            <a:ext cx="2393171" cy="3060723"/>
            <a:chOff x="2395625" y="2138438"/>
            <a:chExt cx="2393171" cy="3060723"/>
          </a:xfrm>
          <a:solidFill>
            <a:srgbClr val="FF0000"/>
          </a:solidFill>
        </p:grpSpPr>
        <p:sp>
          <p:nvSpPr>
            <p:cNvPr id="55" name="Lightning Bolt 54"/>
            <p:cNvSpPr/>
            <p:nvPr/>
          </p:nvSpPr>
          <p:spPr>
            <a:xfrm rot="18906524">
              <a:off x="3520156" y="2138438"/>
              <a:ext cx="82630" cy="3060723"/>
            </a:xfrm>
            <a:prstGeom prst="lightningBol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Explosion 1 55"/>
            <p:cNvSpPr/>
            <p:nvPr/>
          </p:nvSpPr>
          <p:spPr>
            <a:xfrm rot="18953502">
              <a:off x="2395625" y="2404816"/>
              <a:ext cx="215884" cy="418943"/>
            </a:xfrm>
            <a:prstGeom prst="irregularSeal1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7" name="Explosion 2 56"/>
            <p:cNvSpPr/>
            <p:nvPr/>
          </p:nvSpPr>
          <p:spPr>
            <a:xfrm rot="19921308">
              <a:off x="4444725" y="4485449"/>
              <a:ext cx="344071" cy="247988"/>
            </a:xfrm>
            <a:prstGeom prst="irregularSeal2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8" name="TextBox 57"/>
          <p:cNvSpPr txBox="1"/>
          <p:nvPr/>
        </p:nvSpPr>
        <p:spPr>
          <a:xfrm rot="2408681">
            <a:off x="3118962" y="1784100"/>
            <a:ext cx="135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Luz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1981200" y="27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_tradnl" b="1" dirty="0">
                <a:solidFill>
                  <a:srgbClr val="0070C0"/>
                </a:solidFill>
              </a:rPr>
              <a:t>Efecto Fotoeléctrico</a:t>
            </a:r>
            <a:br>
              <a:rPr lang="es-ES_tradnl" b="1" dirty="0">
                <a:solidFill>
                  <a:srgbClr val="0070C0"/>
                </a:solidFill>
              </a:rPr>
            </a:br>
            <a:r>
              <a:rPr lang="es-ES_tradnl" b="1" dirty="0">
                <a:solidFill>
                  <a:srgbClr val="0070C0"/>
                </a:solidFill>
              </a:rPr>
              <a:t>Principio B</a:t>
            </a:r>
            <a:r>
              <a:rPr lang="en-US" b="1" dirty="0" err="1">
                <a:solidFill>
                  <a:srgbClr val="0070C0"/>
                </a:solidFill>
              </a:rPr>
              <a:t>ásico</a:t>
            </a:r>
            <a:endParaRPr lang="es-ES_tradnl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6323" y="2348573"/>
            <a:ext cx="35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FF0000"/>
                </a:solidFill>
              </a:rPr>
              <a:t>Luz roja (baja frecuencia)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42887" y="1865870"/>
            <a:ext cx="173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0070C0"/>
                </a:solidFill>
              </a:rPr>
              <a:t>No hay señal!</a:t>
            </a:r>
          </a:p>
        </p:txBody>
      </p:sp>
    </p:spTree>
    <p:extLst>
      <p:ext uri="{BB962C8B-B14F-4D97-AF65-F5344CB8AC3E}">
        <p14:creationId xmlns:p14="http://schemas.microsoft.com/office/powerpoint/2010/main" val="406596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_tradnl" b="1" dirty="0">
                <a:solidFill>
                  <a:srgbClr val="0070C0"/>
                </a:solidFill>
              </a:rPr>
              <a:t>Efecto Fotoeléctrico</a:t>
            </a:r>
            <a:br>
              <a:rPr lang="es-ES_tradnl" b="1" dirty="0">
                <a:solidFill>
                  <a:srgbClr val="0070C0"/>
                </a:solidFill>
              </a:rPr>
            </a:br>
            <a:r>
              <a:rPr lang="es-ES_tradnl" b="1" dirty="0">
                <a:solidFill>
                  <a:srgbClr val="0070C0"/>
                </a:solidFill>
              </a:rPr>
              <a:t>Principio B</a:t>
            </a:r>
            <a:r>
              <a:rPr lang="en-US" b="1" dirty="0" err="1">
                <a:solidFill>
                  <a:srgbClr val="0070C0"/>
                </a:solidFill>
              </a:rPr>
              <a:t>ásico</a:t>
            </a:r>
            <a:endParaRPr lang="es-ES_tradnl" b="1" dirty="0">
              <a:solidFill>
                <a:srgbClr val="0070C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376612" y="3595817"/>
            <a:ext cx="7203989" cy="1952367"/>
          </a:xfrm>
          <a:prstGeom prst="parallelogram">
            <a:avLst>
              <a:gd name="adj" fmla="val 83228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/>
          <p:cNvSpPr txBox="1"/>
          <p:nvPr/>
        </p:nvSpPr>
        <p:spPr>
          <a:xfrm>
            <a:off x="3406341" y="5767777"/>
            <a:ext cx="428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/>
              <a:t>Plancha de metal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196" y="5263977"/>
            <a:ext cx="988541" cy="63019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Elbow Connector 8"/>
          <p:cNvCxnSpPr/>
          <p:nvPr/>
        </p:nvCxnSpPr>
        <p:spPr>
          <a:xfrm rot="16200000" flipV="1">
            <a:off x="8566663" y="4818450"/>
            <a:ext cx="545066" cy="345988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580601" y="2866768"/>
            <a:ext cx="716697" cy="7290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/>
          <p:cNvSpPr txBox="1"/>
          <p:nvPr/>
        </p:nvSpPr>
        <p:spPr>
          <a:xfrm>
            <a:off x="9790664" y="3046626"/>
            <a:ext cx="39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A</a:t>
            </a:r>
          </a:p>
        </p:txBody>
      </p:sp>
      <p:cxnSp>
        <p:nvCxnSpPr>
          <p:cNvPr id="14" name="Elbow Connector 13"/>
          <p:cNvCxnSpPr>
            <a:endCxn id="11" idx="4"/>
          </p:cNvCxnSpPr>
          <p:nvPr/>
        </p:nvCxnSpPr>
        <p:spPr>
          <a:xfrm rot="5400000" flipH="1" flipV="1">
            <a:off x="8925695" y="4250724"/>
            <a:ext cx="1668161" cy="358349"/>
          </a:xfrm>
          <a:prstGeom prst="bent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19963" y="5209742"/>
            <a:ext cx="6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13333" y="5163753"/>
            <a:ext cx="53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+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740341" y="1405281"/>
            <a:ext cx="568410" cy="67962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9024550" y="1261965"/>
            <a:ext cx="910550" cy="1592446"/>
          </a:xfrm>
          <a:custGeom>
            <a:avLst/>
            <a:gdLst>
              <a:gd name="connsiteX0" fmla="*/ 0 w 910550"/>
              <a:gd name="connsiteY0" fmla="*/ 455624 h 1592446"/>
              <a:gd name="connsiteX1" fmla="*/ 803189 w 910550"/>
              <a:gd name="connsiteY1" fmla="*/ 60208 h 1592446"/>
              <a:gd name="connsiteX2" fmla="*/ 902043 w 910550"/>
              <a:gd name="connsiteY2" fmla="*/ 1592446 h 159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0550" h="1592446">
                <a:moveTo>
                  <a:pt x="0" y="455624"/>
                </a:moveTo>
                <a:cubicBezTo>
                  <a:pt x="326424" y="163181"/>
                  <a:pt x="652849" y="-129262"/>
                  <a:pt x="803189" y="60208"/>
                </a:cubicBezTo>
                <a:cubicBezTo>
                  <a:pt x="953529" y="249678"/>
                  <a:pt x="902043" y="1592446"/>
                  <a:pt x="902043" y="1592446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59" name="Group 58"/>
          <p:cNvGrpSpPr/>
          <p:nvPr/>
        </p:nvGrpSpPr>
        <p:grpSpPr>
          <a:xfrm>
            <a:off x="2895600" y="1930387"/>
            <a:ext cx="1135348" cy="641878"/>
            <a:chOff x="1371600" y="1930387"/>
            <a:chExt cx="1135348" cy="641878"/>
          </a:xfrm>
        </p:grpSpPr>
        <p:sp>
          <p:nvSpPr>
            <p:cNvPr id="52" name="Rectangle 51"/>
            <p:cNvSpPr/>
            <p:nvPr/>
          </p:nvSpPr>
          <p:spPr>
            <a:xfrm rot="2436023">
              <a:off x="1371600" y="1930387"/>
              <a:ext cx="939114" cy="1545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Rectangle 53"/>
            <p:cNvSpPr/>
            <p:nvPr/>
          </p:nvSpPr>
          <p:spPr>
            <a:xfrm rot="2485213" flipH="1">
              <a:off x="2136246" y="2267457"/>
              <a:ext cx="370702" cy="3048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830650" y="2021458"/>
            <a:ext cx="2811653" cy="3060723"/>
            <a:chOff x="2306649" y="2021457"/>
            <a:chExt cx="2811653" cy="3060723"/>
          </a:xfrm>
          <a:solidFill>
            <a:srgbClr val="FF0000"/>
          </a:solidFill>
        </p:grpSpPr>
        <p:sp>
          <p:nvSpPr>
            <p:cNvPr id="55" name="Lightning Bolt 54"/>
            <p:cNvSpPr/>
            <p:nvPr/>
          </p:nvSpPr>
          <p:spPr>
            <a:xfrm rot="18906524">
              <a:off x="3379879" y="2021457"/>
              <a:ext cx="474278" cy="3060723"/>
            </a:xfrm>
            <a:prstGeom prst="lightningBol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Explosion 1 55"/>
            <p:cNvSpPr/>
            <p:nvPr/>
          </p:nvSpPr>
          <p:spPr>
            <a:xfrm rot="18953502">
              <a:off x="2306649" y="2436301"/>
              <a:ext cx="518984" cy="418943"/>
            </a:xfrm>
            <a:prstGeom prst="irregularSeal1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7" name="Explosion 2 56"/>
            <p:cNvSpPr/>
            <p:nvPr/>
          </p:nvSpPr>
          <p:spPr>
            <a:xfrm rot="19921308">
              <a:off x="4464452" y="4254839"/>
              <a:ext cx="653850" cy="350117"/>
            </a:xfrm>
            <a:prstGeom prst="irregularSeal2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8" name="TextBox 57"/>
          <p:cNvSpPr txBox="1"/>
          <p:nvPr/>
        </p:nvSpPr>
        <p:spPr>
          <a:xfrm rot="2408681">
            <a:off x="3118962" y="1784100"/>
            <a:ext cx="135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Luz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627125" y="2077129"/>
            <a:ext cx="309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FF0000"/>
                </a:solidFill>
              </a:rPr>
              <a:t>Luz roja (baja frecuencia)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610165" y="236434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FF0000"/>
                </a:solidFill>
              </a:rPr>
              <a:t>Pero aumentamos la intensidad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442887" y="1865870"/>
            <a:ext cx="173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0070C0"/>
                </a:solidFill>
              </a:rPr>
              <a:t>No hay señal!</a:t>
            </a:r>
          </a:p>
        </p:txBody>
      </p:sp>
    </p:spTree>
    <p:extLst>
      <p:ext uri="{BB962C8B-B14F-4D97-AF65-F5344CB8AC3E}">
        <p14:creationId xmlns:p14="http://schemas.microsoft.com/office/powerpoint/2010/main" val="35042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2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_tradnl" b="1" dirty="0">
                <a:solidFill>
                  <a:srgbClr val="0070C0"/>
                </a:solidFill>
              </a:rPr>
              <a:t>Efecto Fotoeléctrico</a:t>
            </a:r>
            <a:br>
              <a:rPr lang="es-ES_tradnl" b="1" dirty="0">
                <a:solidFill>
                  <a:srgbClr val="0070C0"/>
                </a:solidFill>
              </a:rPr>
            </a:br>
            <a:r>
              <a:rPr lang="es-ES_tradnl" b="1" dirty="0">
                <a:solidFill>
                  <a:srgbClr val="0070C0"/>
                </a:solidFill>
              </a:rPr>
              <a:t>Principio B</a:t>
            </a:r>
            <a:r>
              <a:rPr lang="en-US" b="1" dirty="0" err="1">
                <a:solidFill>
                  <a:srgbClr val="0070C0"/>
                </a:solidFill>
              </a:rPr>
              <a:t>ásico</a:t>
            </a:r>
            <a:endParaRPr lang="es-ES_tradnl" b="1" dirty="0">
              <a:solidFill>
                <a:srgbClr val="0070C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376612" y="3595817"/>
            <a:ext cx="7203989" cy="1952367"/>
          </a:xfrm>
          <a:prstGeom prst="parallelogram">
            <a:avLst>
              <a:gd name="adj" fmla="val 83228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/>
          <p:cNvSpPr txBox="1"/>
          <p:nvPr/>
        </p:nvSpPr>
        <p:spPr>
          <a:xfrm>
            <a:off x="3406341" y="5767777"/>
            <a:ext cx="428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/>
              <a:t>Plancha de metal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196" y="5263977"/>
            <a:ext cx="988541" cy="63019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Elbow Connector 8"/>
          <p:cNvCxnSpPr/>
          <p:nvPr/>
        </p:nvCxnSpPr>
        <p:spPr>
          <a:xfrm rot="16200000" flipV="1">
            <a:off x="8566663" y="4818450"/>
            <a:ext cx="545066" cy="345988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580601" y="2866768"/>
            <a:ext cx="716697" cy="7290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/>
          <p:cNvSpPr txBox="1"/>
          <p:nvPr/>
        </p:nvSpPr>
        <p:spPr>
          <a:xfrm>
            <a:off x="9790664" y="3046626"/>
            <a:ext cx="39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A</a:t>
            </a:r>
          </a:p>
        </p:txBody>
      </p:sp>
      <p:cxnSp>
        <p:nvCxnSpPr>
          <p:cNvPr id="14" name="Elbow Connector 13"/>
          <p:cNvCxnSpPr>
            <a:endCxn id="11" idx="4"/>
          </p:cNvCxnSpPr>
          <p:nvPr/>
        </p:nvCxnSpPr>
        <p:spPr>
          <a:xfrm rot="5400000" flipH="1" flipV="1">
            <a:off x="8925695" y="4250724"/>
            <a:ext cx="1668161" cy="358349"/>
          </a:xfrm>
          <a:prstGeom prst="bent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19963" y="5209742"/>
            <a:ext cx="6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13333" y="5163753"/>
            <a:ext cx="53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+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740341" y="1405281"/>
            <a:ext cx="568410" cy="67962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9024550" y="1261965"/>
            <a:ext cx="910550" cy="1592446"/>
          </a:xfrm>
          <a:custGeom>
            <a:avLst/>
            <a:gdLst>
              <a:gd name="connsiteX0" fmla="*/ 0 w 910550"/>
              <a:gd name="connsiteY0" fmla="*/ 455624 h 1592446"/>
              <a:gd name="connsiteX1" fmla="*/ 803189 w 910550"/>
              <a:gd name="connsiteY1" fmla="*/ 60208 h 1592446"/>
              <a:gd name="connsiteX2" fmla="*/ 902043 w 910550"/>
              <a:gd name="connsiteY2" fmla="*/ 1592446 h 159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0550" h="1592446">
                <a:moveTo>
                  <a:pt x="0" y="455624"/>
                </a:moveTo>
                <a:cubicBezTo>
                  <a:pt x="326424" y="163181"/>
                  <a:pt x="652849" y="-129262"/>
                  <a:pt x="803189" y="60208"/>
                </a:cubicBezTo>
                <a:cubicBezTo>
                  <a:pt x="953529" y="249678"/>
                  <a:pt x="902043" y="1592446"/>
                  <a:pt x="902043" y="1592446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61" name="Group 60"/>
          <p:cNvGrpSpPr/>
          <p:nvPr/>
        </p:nvGrpSpPr>
        <p:grpSpPr>
          <a:xfrm>
            <a:off x="6003319" y="1644026"/>
            <a:ext cx="2534204" cy="2206569"/>
            <a:chOff x="4479318" y="1644025"/>
            <a:chExt cx="2534204" cy="2206569"/>
          </a:xfrm>
        </p:grpSpPr>
        <p:sp>
          <p:nvSpPr>
            <p:cNvPr id="32" name="Freeform 31"/>
            <p:cNvSpPr/>
            <p:nvPr/>
          </p:nvSpPr>
          <p:spPr>
            <a:xfrm rot="8104805">
              <a:off x="4479318" y="3578731"/>
              <a:ext cx="2075935" cy="271863"/>
            </a:xfrm>
            <a:custGeom>
              <a:avLst/>
              <a:gdLst>
                <a:gd name="connsiteX0" fmla="*/ 0 w 2075935"/>
                <a:gd name="connsiteY0" fmla="*/ 247135 h 271863"/>
                <a:gd name="connsiteX1" fmla="*/ 358346 w 2075935"/>
                <a:gd name="connsiteY1" fmla="*/ 247135 h 271863"/>
                <a:gd name="connsiteX2" fmla="*/ 457200 w 2075935"/>
                <a:gd name="connsiteY2" fmla="*/ 0 h 271863"/>
                <a:gd name="connsiteX3" fmla="*/ 580768 w 2075935"/>
                <a:gd name="connsiteY3" fmla="*/ 247135 h 271863"/>
                <a:gd name="connsiteX4" fmla="*/ 704335 w 2075935"/>
                <a:gd name="connsiteY4" fmla="*/ 24714 h 271863"/>
                <a:gd name="connsiteX5" fmla="*/ 815546 w 2075935"/>
                <a:gd name="connsiteY5" fmla="*/ 259492 h 271863"/>
                <a:gd name="connsiteX6" fmla="*/ 939114 w 2075935"/>
                <a:gd name="connsiteY6" fmla="*/ 37070 h 271863"/>
                <a:gd name="connsiteX7" fmla="*/ 1037968 w 2075935"/>
                <a:gd name="connsiteY7" fmla="*/ 259492 h 271863"/>
                <a:gd name="connsiteX8" fmla="*/ 1161535 w 2075935"/>
                <a:gd name="connsiteY8" fmla="*/ 37070 h 271863"/>
                <a:gd name="connsiteX9" fmla="*/ 1248033 w 2075935"/>
                <a:gd name="connsiteY9" fmla="*/ 259492 h 271863"/>
                <a:gd name="connsiteX10" fmla="*/ 1383957 w 2075935"/>
                <a:gd name="connsiteY10" fmla="*/ 37070 h 271863"/>
                <a:gd name="connsiteX11" fmla="*/ 1482811 w 2075935"/>
                <a:gd name="connsiteY11" fmla="*/ 271849 h 271863"/>
                <a:gd name="connsiteX12" fmla="*/ 1606379 w 2075935"/>
                <a:gd name="connsiteY12" fmla="*/ 49427 h 271863"/>
                <a:gd name="connsiteX13" fmla="*/ 1692876 w 2075935"/>
                <a:gd name="connsiteY13" fmla="*/ 259492 h 271863"/>
                <a:gd name="connsiteX14" fmla="*/ 1791730 w 2075935"/>
                <a:gd name="connsiteY14" fmla="*/ 123568 h 271863"/>
                <a:gd name="connsiteX15" fmla="*/ 2075935 w 2075935"/>
                <a:gd name="connsiteY15" fmla="*/ 123568 h 27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5935" h="271863">
                  <a:moveTo>
                    <a:pt x="0" y="247135"/>
                  </a:moveTo>
                  <a:cubicBezTo>
                    <a:pt x="141073" y="267729"/>
                    <a:pt x="282146" y="288324"/>
                    <a:pt x="358346" y="247135"/>
                  </a:cubicBezTo>
                  <a:cubicBezTo>
                    <a:pt x="434546" y="205946"/>
                    <a:pt x="420130" y="0"/>
                    <a:pt x="457200" y="0"/>
                  </a:cubicBezTo>
                  <a:cubicBezTo>
                    <a:pt x="494270" y="0"/>
                    <a:pt x="539579" y="243016"/>
                    <a:pt x="580768" y="247135"/>
                  </a:cubicBezTo>
                  <a:cubicBezTo>
                    <a:pt x="621957" y="251254"/>
                    <a:pt x="665206" y="22655"/>
                    <a:pt x="704335" y="24714"/>
                  </a:cubicBezTo>
                  <a:cubicBezTo>
                    <a:pt x="743464" y="26773"/>
                    <a:pt x="776416" y="257433"/>
                    <a:pt x="815546" y="259492"/>
                  </a:cubicBezTo>
                  <a:cubicBezTo>
                    <a:pt x="854676" y="261551"/>
                    <a:pt x="902044" y="37070"/>
                    <a:pt x="939114" y="37070"/>
                  </a:cubicBezTo>
                  <a:cubicBezTo>
                    <a:pt x="976184" y="37070"/>
                    <a:pt x="1000898" y="259492"/>
                    <a:pt x="1037968" y="259492"/>
                  </a:cubicBezTo>
                  <a:cubicBezTo>
                    <a:pt x="1075038" y="259492"/>
                    <a:pt x="1126524" y="37070"/>
                    <a:pt x="1161535" y="37070"/>
                  </a:cubicBezTo>
                  <a:cubicBezTo>
                    <a:pt x="1196546" y="37070"/>
                    <a:pt x="1210963" y="259492"/>
                    <a:pt x="1248033" y="259492"/>
                  </a:cubicBezTo>
                  <a:cubicBezTo>
                    <a:pt x="1285103" y="259492"/>
                    <a:pt x="1344828" y="35011"/>
                    <a:pt x="1383957" y="37070"/>
                  </a:cubicBezTo>
                  <a:cubicBezTo>
                    <a:pt x="1423086" y="39129"/>
                    <a:pt x="1445741" y="269790"/>
                    <a:pt x="1482811" y="271849"/>
                  </a:cubicBezTo>
                  <a:cubicBezTo>
                    <a:pt x="1519881" y="273908"/>
                    <a:pt x="1571368" y="51487"/>
                    <a:pt x="1606379" y="49427"/>
                  </a:cubicBezTo>
                  <a:cubicBezTo>
                    <a:pt x="1641390" y="47367"/>
                    <a:pt x="1661984" y="247135"/>
                    <a:pt x="1692876" y="259492"/>
                  </a:cubicBezTo>
                  <a:cubicBezTo>
                    <a:pt x="1723768" y="271849"/>
                    <a:pt x="1727887" y="146222"/>
                    <a:pt x="1791730" y="123568"/>
                  </a:cubicBezTo>
                  <a:cubicBezTo>
                    <a:pt x="1855573" y="100914"/>
                    <a:pt x="2075935" y="123568"/>
                    <a:pt x="2075935" y="123568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  <a:headEnd type="stealt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201030" y="2285317"/>
              <a:ext cx="383063" cy="646331"/>
              <a:chOff x="5977543" y="2232630"/>
              <a:chExt cx="383063" cy="646331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6117586" y="2607456"/>
              <a:ext cx="383063" cy="646331"/>
              <a:chOff x="5977543" y="2232630"/>
              <a:chExt cx="383063" cy="646331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5074920" y="1644025"/>
              <a:ext cx="1938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b="1" dirty="0"/>
                <a:t>electrones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895600" y="1930387"/>
            <a:ext cx="1135348" cy="641878"/>
            <a:chOff x="1371600" y="1930387"/>
            <a:chExt cx="1135348" cy="641878"/>
          </a:xfrm>
        </p:grpSpPr>
        <p:sp>
          <p:nvSpPr>
            <p:cNvPr id="52" name="Rectangle 51"/>
            <p:cNvSpPr/>
            <p:nvPr/>
          </p:nvSpPr>
          <p:spPr>
            <a:xfrm rot="2436023">
              <a:off x="1371600" y="1930387"/>
              <a:ext cx="939114" cy="1545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Rectangle 53"/>
            <p:cNvSpPr/>
            <p:nvPr/>
          </p:nvSpPr>
          <p:spPr>
            <a:xfrm rot="2485213" flipH="1">
              <a:off x="2136246" y="2267457"/>
              <a:ext cx="370702" cy="3048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8" name="TextBox 57"/>
          <p:cNvSpPr txBox="1"/>
          <p:nvPr/>
        </p:nvSpPr>
        <p:spPr>
          <a:xfrm rot="2408681">
            <a:off x="3118962" y="1784100"/>
            <a:ext cx="135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Luz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3919626" y="2138439"/>
            <a:ext cx="2393171" cy="3060723"/>
            <a:chOff x="2395625" y="2138438"/>
            <a:chExt cx="2393171" cy="3060723"/>
          </a:xfrm>
          <a:solidFill>
            <a:schemeClr val="accent4">
              <a:lumMod val="75000"/>
            </a:schemeClr>
          </a:solidFill>
        </p:grpSpPr>
        <p:sp>
          <p:nvSpPr>
            <p:cNvPr id="62" name="Lightning Bolt 61"/>
            <p:cNvSpPr/>
            <p:nvPr/>
          </p:nvSpPr>
          <p:spPr>
            <a:xfrm rot="18906524">
              <a:off x="3520156" y="2138438"/>
              <a:ext cx="82630" cy="3060723"/>
            </a:xfrm>
            <a:prstGeom prst="lightningBol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3" name="Explosion 1 62"/>
            <p:cNvSpPr/>
            <p:nvPr/>
          </p:nvSpPr>
          <p:spPr>
            <a:xfrm rot="18953502">
              <a:off x="2395625" y="2404816"/>
              <a:ext cx="215884" cy="418943"/>
            </a:xfrm>
            <a:prstGeom prst="irregularSeal1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4" name="Explosion 2 63"/>
            <p:cNvSpPr/>
            <p:nvPr/>
          </p:nvSpPr>
          <p:spPr>
            <a:xfrm rot="19921308">
              <a:off x="4444725" y="4485449"/>
              <a:ext cx="344071" cy="247988"/>
            </a:xfrm>
            <a:prstGeom prst="irregularSeal2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85415" y="2316209"/>
            <a:ext cx="388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7030A0"/>
                </a:solidFill>
              </a:rPr>
              <a:t>Luz ultravioleta (alta frecuencia)</a:t>
            </a:r>
          </a:p>
        </p:txBody>
      </p:sp>
    </p:spTree>
    <p:extLst>
      <p:ext uri="{BB962C8B-B14F-4D97-AF65-F5344CB8AC3E}">
        <p14:creationId xmlns:p14="http://schemas.microsoft.com/office/powerpoint/2010/main" val="30999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_tradnl" b="1" dirty="0">
                <a:solidFill>
                  <a:srgbClr val="0070C0"/>
                </a:solidFill>
              </a:rPr>
              <a:t>Efecto Fotoeléctrico</a:t>
            </a:r>
            <a:br>
              <a:rPr lang="es-ES_tradnl" b="1" dirty="0">
                <a:solidFill>
                  <a:srgbClr val="0070C0"/>
                </a:solidFill>
              </a:rPr>
            </a:br>
            <a:r>
              <a:rPr lang="es-ES_tradnl" b="1" dirty="0">
                <a:solidFill>
                  <a:srgbClr val="0070C0"/>
                </a:solidFill>
              </a:rPr>
              <a:t>Principio B</a:t>
            </a:r>
            <a:r>
              <a:rPr lang="en-US" b="1" dirty="0" err="1">
                <a:solidFill>
                  <a:srgbClr val="0070C0"/>
                </a:solidFill>
              </a:rPr>
              <a:t>ásico</a:t>
            </a:r>
            <a:endParaRPr lang="es-ES_tradnl" b="1" dirty="0">
              <a:solidFill>
                <a:srgbClr val="0070C0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2376612" y="3595817"/>
            <a:ext cx="7203989" cy="1952367"/>
          </a:xfrm>
          <a:prstGeom prst="parallelogram">
            <a:avLst>
              <a:gd name="adj" fmla="val 83228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/>
          <p:cNvSpPr txBox="1"/>
          <p:nvPr/>
        </p:nvSpPr>
        <p:spPr>
          <a:xfrm>
            <a:off x="3406341" y="5767777"/>
            <a:ext cx="428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/>
              <a:t>Plancha de metal</a:t>
            </a:r>
          </a:p>
        </p:txBody>
      </p:sp>
      <p:sp>
        <p:nvSpPr>
          <p:cNvPr id="7" name="Rectangle 6"/>
          <p:cNvSpPr/>
          <p:nvPr/>
        </p:nvSpPr>
        <p:spPr>
          <a:xfrm>
            <a:off x="8839196" y="5263977"/>
            <a:ext cx="988541" cy="63019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Elbow Connector 8"/>
          <p:cNvCxnSpPr/>
          <p:nvPr/>
        </p:nvCxnSpPr>
        <p:spPr>
          <a:xfrm rot="16200000" flipV="1">
            <a:off x="8566663" y="4818450"/>
            <a:ext cx="545066" cy="345988"/>
          </a:xfrm>
          <a:prstGeom prst="bentConnector3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580601" y="2866768"/>
            <a:ext cx="716697" cy="7290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/>
          <p:cNvSpPr txBox="1"/>
          <p:nvPr/>
        </p:nvSpPr>
        <p:spPr>
          <a:xfrm>
            <a:off x="9790664" y="3046626"/>
            <a:ext cx="39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A</a:t>
            </a:r>
          </a:p>
        </p:txBody>
      </p:sp>
      <p:cxnSp>
        <p:nvCxnSpPr>
          <p:cNvPr id="14" name="Elbow Connector 13"/>
          <p:cNvCxnSpPr>
            <a:endCxn id="11" idx="4"/>
          </p:cNvCxnSpPr>
          <p:nvPr/>
        </p:nvCxnSpPr>
        <p:spPr>
          <a:xfrm rot="5400000" flipH="1" flipV="1">
            <a:off x="8925695" y="4250724"/>
            <a:ext cx="1668161" cy="358349"/>
          </a:xfrm>
          <a:prstGeom prst="bent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19963" y="5209742"/>
            <a:ext cx="6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13333" y="5163753"/>
            <a:ext cx="53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+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740341" y="1405281"/>
            <a:ext cx="568410" cy="67962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9024550" y="1261965"/>
            <a:ext cx="910550" cy="1592446"/>
          </a:xfrm>
          <a:custGeom>
            <a:avLst/>
            <a:gdLst>
              <a:gd name="connsiteX0" fmla="*/ 0 w 910550"/>
              <a:gd name="connsiteY0" fmla="*/ 455624 h 1592446"/>
              <a:gd name="connsiteX1" fmla="*/ 803189 w 910550"/>
              <a:gd name="connsiteY1" fmla="*/ 60208 h 1592446"/>
              <a:gd name="connsiteX2" fmla="*/ 902043 w 910550"/>
              <a:gd name="connsiteY2" fmla="*/ 1592446 h 159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0550" h="1592446">
                <a:moveTo>
                  <a:pt x="0" y="455624"/>
                </a:moveTo>
                <a:cubicBezTo>
                  <a:pt x="326424" y="163181"/>
                  <a:pt x="652849" y="-129262"/>
                  <a:pt x="803189" y="60208"/>
                </a:cubicBezTo>
                <a:cubicBezTo>
                  <a:pt x="953529" y="249678"/>
                  <a:pt x="902043" y="1592446"/>
                  <a:pt x="902043" y="1592446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61" name="Group 60"/>
          <p:cNvGrpSpPr/>
          <p:nvPr/>
        </p:nvGrpSpPr>
        <p:grpSpPr>
          <a:xfrm>
            <a:off x="6003318" y="1644026"/>
            <a:ext cx="2825588" cy="2206569"/>
            <a:chOff x="4479318" y="1644025"/>
            <a:chExt cx="2825588" cy="2206569"/>
          </a:xfrm>
        </p:grpSpPr>
        <p:sp>
          <p:nvSpPr>
            <p:cNvPr id="32" name="Freeform 31"/>
            <p:cNvSpPr/>
            <p:nvPr/>
          </p:nvSpPr>
          <p:spPr>
            <a:xfrm rot="8104805">
              <a:off x="4479318" y="3578731"/>
              <a:ext cx="2075935" cy="271863"/>
            </a:xfrm>
            <a:custGeom>
              <a:avLst/>
              <a:gdLst>
                <a:gd name="connsiteX0" fmla="*/ 0 w 2075935"/>
                <a:gd name="connsiteY0" fmla="*/ 247135 h 271863"/>
                <a:gd name="connsiteX1" fmla="*/ 358346 w 2075935"/>
                <a:gd name="connsiteY1" fmla="*/ 247135 h 271863"/>
                <a:gd name="connsiteX2" fmla="*/ 457200 w 2075935"/>
                <a:gd name="connsiteY2" fmla="*/ 0 h 271863"/>
                <a:gd name="connsiteX3" fmla="*/ 580768 w 2075935"/>
                <a:gd name="connsiteY3" fmla="*/ 247135 h 271863"/>
                <a:gd name="connsiteX4" fmla="*/ 704335 w 2075935"/>
                <a:gd name="connsiteY4" fmla="*/ 24714 h 271863"/>
                <a:gd name="connsiteX5" fmla="*/ 815546 w 2075935"/>
                <a:gd name="connsiteY5" fmla="*/ 259492 h 271863"/>
                <a:gd name="connsiteX6" fmla="*/ 939114 w 2075935"/>
                <a:gd name="connsiteY6" fmla="*/ 37070 h 271863"/>
                <a:gd name="connsiteX7" fmla="*/ 1037968 w 2075935"/>
                <a:gd name="connsiteY7" fmla="*/ 259492 h 271863"/>
                <a:gd name="connsiteX8" fmla="*/ 1161535 w 2075935"/>
                <a:gd name="connsiteY8" fmla="*/ 37070 h 271863"/>
                <a:gd name="connsiteX9" fmla="*/ 1248033 w 2075935"/>
                <a:gd name="connsiteY9" fmla="*/ 259492 h 271863"/>
                <a:gd name="connsiteX10" fmla="*/ 1383957 w 2075935"/>
                <a:gd name="connsiteY10" fmla="*/ 37070 h 271863"/>
                <a:gd name="connsiteX11" fmla="*/ 1482811 w 2075935"/>
                <a:gd name="connsiteY11" fmla="*/ 271849 h 271863"/>
                <a:gd name="connsiteX12" fmla="*/ 1606379 w 2075935"/>
                <a:gd name="connsiteY12" fmla="*/ 49427 h 271863"/>
                <a:gd name="connsiteX13" fmla="*/ 1692876 w 2075935"/>
                <a:gd name="connsiteY13" fmla="*/ 259492 h 271863"/>
                <a:gd name="connsiteX14" fmla="*/ 1791730 w 2075935"/>
                <a:gd name="connsiteY14" fmla="*/ 123568 h 271863"/>
                <a:gd name="connsiteX15" fmla="*/ 2075935 w 2075935"/>
                <a:gd name="connsiteY15" fmla="*/ 123568 h 27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75935" h="271863">
                  <a:moveTo>
                    <a:pt x="0" y="247135"/>
                  </a:moveTo>
                  <a:cubicBezTo>
                    <a:pt x="141073" y="267729"/>
                    <a:pt x="282146" y="288324"/>
                    <a:pt x="358346" y="247135"/>
                  </a:cubicBezTo>
                  <a:cubicBezTo>
                    <a:pt x="434546" y="205946"/>
                    <a:pt x="420130" y="0"/>
                    <a:pt x="457200" y="0"/>
                  </a:cubicBezTo>
                  <a:cubicBezTo>
                    <a:pt x="494270" y="0"/>
                    <a:pt x="539579" y="243016"/>
                    <a:pt x="580768" y="247135"/>
                  </a:cubicBezTo>
                  <a:cubicBezTo>
                    <a:pt x="621957" y="251254"/>
                    <a:pt x="665206" y="22655"/>
                    <a:pt x="704335" y="24714"/>
                  </a:cubicBezTo>
                  <a:cubicBezTo>
                    <a:pt x="743464" y="26773"/>
                    <a:pt x="776416" y="257433"/>
                    <a:pt x="815546" y="259492"/>
                  </a:cubicBezTo>
                  <a:cubicBezTo>
                    <a:pt x="854676" y="261551"/>
                    <a:pt x="902044" y="37070"/>
                    <a:pt x="939114" y="37070"/>
                  </a:cubicBezTo>
                  <a:cubicBezTo>
                    <a:pt x="976184" y="37070"/>
                    <a:pt x="1000898" y="259492"/>
                    <a:pt x="1037968" y="259492"/>
                  </a:cubicBezTo>
                  <a:cubicBezTo>
                    <a:pt x="1075038" y="259492"/>
                    <a:pt x="1126524" y="37070"/>
                    <a:pt x="1161535" y="37070"/>
                  </a:cubicBezTo>
                  <a:cubicBezTo>
                    <a:pt x="1196546" y="37070"/>
                    <a:pt x="1210963" y="259492"/>
                    <a:pt x="1248033" y="259492"/>
                  </a:cubicBezTo>
                  <a:cubicBezTo>
                    <a:pt x="1285103" y="259492"/>
                    <a:pt x="1344828" y="35011"/>
                    <a:pt x="1383957" y="37070"/>
                  </a:cubicBezTo>
                  <a:cubicBezTo>
                    <a:pt x="1423086" y="39129"/>
                    <a:pt x="1445741" y="269790"/>
                    <a:pt x="1482811" y="271849"/>
                  </a:cubicBezTo>
                  <a:cubicBezTo>
                    <a:pt x="1519881" y="273908"/>
                    <a:pt x="1571368" y="51487"/>
                    <a:pt x="1606379" y="49427"/>
                  </a:cubicBezTo>
                  <a:cubicBezTo>
                    <a:pt x="1641390" y="47367"/>
                    <a:pt x="1661984" y="247135"/>
                    <a:pt x="1692876" y="259492"/>
                  </a:cubicBezTo>
                  <a:cubicBezTo>
                    <a:pt x="1723768" y="271849"/>
                    <a:pt x="1727887" y="146222"/>
                    <a:pt x="1791730" y="123568"/>
                  </a:cubicBezTo>
                  <a:cubicBezTo>
                    <a:pt x="1855573" y="100914"/>
                    <a:pt x="2075935" y="123568"/>
                    <a:pt x="2075935" y="123568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  <a:headEnd type="stealt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201030" y="2285317"/>
              <a:ext cx="383063" cy="646331"/>
              <a:chOff x="5977543" y="2232630"/>
              <a:chExt cx="383063" cy="646331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6117586" y="2607456"/>
              <a:ext cx="383063" cy="646331"/>
              <a:chOff x="5977543" y="2232630"/>
              <a:chExt cx="383063" cy="646331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452286" y="2400646"/>
              <a:ext cx="383063" cy="646331"/>
              <a:chOff x="5977543" y="2232630"/>
              <a:chExt cx="383063" cy="646331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6481116" y="2095837"/>
              <a:ext cx="383063" cy="646331"/>
              <a:chOff x="5977543" y="2232630"/>
              <a:chExt cx="383063" cy="646331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769443" y="2050530"/>
              <a:ext cx="383063" cy="646331"/>
              <a:chOff x="5977543" y="2232630"/>
              <a:chExt cx="383063" cy="646331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921843" y="1745721"/>
              <a:ext cx="383063" cy="646331"/>
              <a:chOff x="5977543" y="2232630"/>
              <a:chExt cx="383063" cy="646331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6030092" y="2310714"/>
                <a:ext cx="222427" cy="22242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977543" y="2232630"/>
                <a:ext cx="383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bg1"/>
                    </a:solidFill>
                  </a:rPr>
                  <a:t>e-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5115428" y="1644025"/>
              <a:ext cx="1898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b="1" dirty="0"/>
                <a:t>electrones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895600" y="1930387"/>
            <a:ext cx="1135348" cy="641878"/>
            <a:chOff x="1371600" y="1930387"/>
            <a:chExt cx="1135348" cy="641878"/>
          </a:xfrm>
        </p:grpSpPr>
        <p:sp>
          <p:nvSpPr>
            <p:cNvPr id="52" name="Rectangle 51"/>
            <p:cNvSpPr/>
            <p:nvPr/>
          </p:nvSpPr>
          <p:spPr>
            <a:xfrm rot="2436023">
              <a:off x="1371600" y="1930387"/>
              <a:ext cx="939114" cy="1545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Rectangle 53"/>
            <p:cNvSpPr/>
            <p:nvPr/>
          </p:nvSpPr>
          <p:spPr>
            <a:xfrm rot="2485213" flipH="1">
              <a:off x="2136246" y="2267457"/>
              <a:ext cx="370702" cy="3048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830650" y="2021458"/>
            <a:ext cx="2811653" cy="3060723"/>
            <a:chOff x="2306649" y="2021457"/>
            <a:chExt cx="2811653" cy="3060723"/>
          </a:xfrm>
          <a:solidFill>
            <a:schemeClr val="accent4">
              <a:lumMod val="75000"/>
            </a:schemeClr>
          </a:solidFill>
        </p:grpSpPr>
        <p:sp>
          <p:nvSpPr>
            <p:cNvPr id="55" name="Lightning Bolt 54"/>
            <p:cNvSpPr/>
            <p:nvPr/>
          </p:nvSpPr>
          <p:spPr>
            <a:xfrm rot="18906524">
              <a:off x="3379879" y="2021457"/>
              <a:ext cx="474278" cy="3060723"/>
            </a:xfrm>
            <a:prstGeom prst="lightningBol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Explosion 1 55"/>
            <p:cNvSpPr/>
            <p:nvPr/>
          </p:nvSpPr>
          <p:spPr>
            <a:xfrm rot="18953502">
              <a:off x="2306649" y="2436301"/>
              <a:ext cx="518984" cy="418943"/>
            </a:xfrm>
            <a:prstGeom prst="irregularSeal1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7" name="Explosion 2 56"/>
            <p:cNvSpPr/>
            <p:nvPr/>
          </p:nvSpPr>
          <p:spPr>
            <a:xfrm rot="19921308">
              <a:off x="4464452" y="4254839"/>
              <a:ext cx="653850" cy="350117"/>
            </a:xfrm>
            <a:prstGeom prst="irregularSeal2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8" name="TextBox 57"/>
          <p:cNvSpPr txBox="1"/>
          <p:nvPr/>
        </p:nvSpPr>
        <p:spPr>
          <a:xfrm rot="2408681">
            <a:off x="3118962" y="1784100"/>
            <a:ext cx="135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Luz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14006" y="1998852"/>
            <a:ext cx="402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7030A0"/>
                </a:solidFill>
              </a:rPr>
              <a:t>Luz ultravioleta (alta frecuencia)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334007" y="2339489"/>
            <a:ext cx="327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7030A0"/>
                </a:solidFill>
              </a:rPr>
              <a:t>Aumentamos la intensidad</a:t>
            </a:r>
          </a:p>
        </p:txBody>
      </p:sp>
    </p:spTree>
    <p:extLst>
      <p:ext uri="{BB962C8B-B14F-4D97-AF65-F5344CB8AC3E}">
        <p14:creationId xmlns:p14="http://schemas.microsoft.com/office/powerpoint/2010/main" val="252449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1" y="3844464"/>
            <a:ext cx="9800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s-ES_tradnl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s-ES_tradnl" sz="2400" b="1" dirty="0">
                <a:solidFill>
                  <a:srgbClr val="FF0000"/>
                </a:solidFill>
              </a:rPr>
              <a:t>En 1902, descubrió que se emiten electrones del metal en un intervalo específico de velocidades y que la energía cinética máxima de los fotoelectrones, no depende de la intensidad de luz incidente.</a:t>
            </a:r>
          </a:p>
          <a:p>
            <a:pPr marL="342900" indent="-342900">
              <a:buFont typeface="Arial" charset="0"/>
              <a:buChar char="•"/>
            </a:pPr>
            <a:r>
              <a:rPr lang="es-ES_tradnl" sz="2400" b="1" dirty="0" err="1">
                <a:solidFill>
                  <a:srgbClr val="FF0000"/>
                </a:solidFill>
              </a:rPr>
              <a:t>Lenard</a:t>
            </a:r>
            <a:r>
              <a:rPr lang="es-ES_tradnl" sz="2400" b="1" dirty="0">
                <a:solidFill>
                  <a:srgbClr val="FF0000"/>
                </a:solidFill>
              </a:rPr>
              <a:t> también se dio cuenta que la la energía cinética máxima aumenta con la frecuencia de la luz.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4703" y="481913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Philip </a:t>
            </a:r>
            <a:r>
              <a:rPr lang="es-ES_tradnl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Lenard</a:t>
            </a:r>
            <a:r>
              <a:rPr lang="es-ES_tradnl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(1862 - 1947)</a:t>
            </a:r>
          </a:p>
        </p:txBody>
      </p:sp>
    </p:spTree>
    <p:extLst>
      <p:ext uri="{BB962C8B-B14F-4D97-AF65-F5344CB8AC3E}">
        <p14:creationId xmlns:p14="http://schemas.microsoft.com/office/powerpoint/2010/main" val="39252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4131" y="179884"/>
            <a:ext cx="548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rgbClr val="FF0000"/>
                </a:solidFill>
              </a:rPr>
              <a:t>Albert Einstein (1879- 1955)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4519" y="2967335"/>
                <a:ext cx="54616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𝑚𝑎𝑥</m:t>
                          </m:r>
                        </m:sub>
                      </m:sSub>
                      <m:r>
                        <a:rPr lang="en-US" sz="5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5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h𝑓</m:t>
                      </m:r>
                      <m:r>
                        <a:rPr lang="en-US" sz="54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 − </m:t>
                      </m:r>
                      <m:r>
                        <a:rPr lang="en-US" sz="5400" i="1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s-ES_tradnl" sz="5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8" y="2967335"/>
                <a:ext cx="5461687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059828" y="4423128"/>
            <a:ext cx="3941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rgbClr val="00B0F0"/>
                </a:solidFill>
              </a:rPr>
              <a:t>Función trabajo del metal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197" y="1880219"/>
            <a:ext cx="3941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rgbClr val="00B0F0"/>
                </a:solidFill>
              </a:rPr>
              <a:t>Constante de Planck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2" y="1871374"/>
            <a:ext cx="3941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rgbClr val="00B0F0"/>
                </a:solidFill>
              </a:rPr>
              <a:t>Frecuencia de la luz incidente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0800000">
            <a:off x="4125099" y="2292455"/>
            <a:ext cx="1830862" cy="85500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9" idx="2"/>
          </p:cNvCxnSpPr>
          <p:nvPr/>
        </p:nvCxnSpPr>
        <p:spPr>
          <a:xfrm flipV="1">
            <a:off x="6614984" y="2702370"/>
            <a:ext cx="1451920" cy="51459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endCxn id="7" idx="0"/>
          </p:cNvCxnSpPr>
          <p:nvPr/>
        </p:nvCxnSpPr>
        <p:spPr>
          <a:xfrm>
            <a:off x="8066904" y="3768811"/>
            <a:ext cx="963827" cy="65431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34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1" y="6350"/>
            <a:ext cx="5364163" cy="6851650"/>
          </a:xfrm>
        </p:spPr>
      </p:pic>
      <p:sp>
        <p:nvSpPr>
          <p:cNvPr id="5325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889F939-9E5F-8F47-886A-B20CA284A2C2}" type="slidenum">
              <a:rPr lang="es-ES" altLang="en-US">
                <a:solidFill>
                  <a:srgbClr val="898989"/>
                </a:solidFill>
                <a:latin typeface="Calibri" charset="0"/>
              </a:rPr>
              <a:pPr/>
              <a:t>19</a:t>
            </a:fld>
            <a:endParaRPr lang="es-ES" alt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24001" y="188913"/>
            <a:ext cx="4321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s-ES_tradnl" altLang="x-none" b="1">
                <a:solidFill>
                  <a:srgbClr val="0070C0"/>
                </a:solidFill>
              </a:rPr>
              <a:t>Robert Andrews Millikan (1868 - 1953)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32626" y="2781301"/>
            <a:ext cx="34067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s-ES_tradnl" altLang="x-none" sz="2400" b="1">
                <a:solidFill>
                  <a:srgbClr val="FF0000"/>
                </a:solidFill>
              </a:rPr>
              <a:t>Experimentalista Norteamericano</a:t>
            </a:r>
          </a:p>
          <a:p>
            <a:pPr eaLnBrk="1" hangingPunct="1">
              <a:buFont typeface="Arial" charset="0"/>
              <a:buChar char="•"/>
            </a:pPr>
            <a:endParaRPr lang="es-ES_tradnl" altLang="x-none" sz="2400" b="1">
              <a:solidFill>
                <a:srgbClr val="FF0000"/>
              </a:solidFill>
            </a:endParaRPr>
          </a:p>
          <a:p>
            <a:pPr eaLnBrk="1" hangingPunct="1">
              <a:buFont typeface="Arial" charset="0"/>
              <a:buChar char="•"/>
            </a:pPr>
            <a:r>
              <a:rPr lang="es-ES_tradnl" altLang="x-none" sz="2400" b="1">
                <a:solidFill>
                  <a:srgbClr val="FF0000"/>
                </a:solidFill>
              </a:rPr>
              <a:t>Premio novel 1923</a:t>
            </a:r>
          </a:p>
          <a:p>
            <a:pPr eaLnBrk="1" hangingPunct="1">
              <a:buFont typeface="Arial" charset="0"/>
              <a:buChar char="•"/>
            </a:pPr>
            <a:endParaRPr lang="es-ES_tradnl" altLang="x-none"/>
          </a:p>
          <a:p>
            <a:pPr eaLnBrk="1" hangingPunct="1">
              <a:buFont typeface="Arial" charset="0"/>
              <a:buChar char="•"/>
            </a:pPr>
            <a:endParaRPr lang="es-ES_tradnl" altLang="x-none"/>
          </a:p>
        </p:txBody>
      </p:sp>
    </p:spTree>
    <p:extLst>
      <p:ext uri="{BB962C8B-B14F-4D97-AF65-F5344CB8AC3E}">
        <p14:creationId xmlns:p14="http://schemas.microsoft.com/office/powerpoint/2010/main" val="416840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039548"/>
            <a:ext cx="7085542" cy="5314157"/>
          </a:xfrm>
        </p:spPr>
      </p:pic>
    </p:spTree>
    <p:extLst>
      <p:ext uri="{BB962C8B-B14F-4D97-AF65-F5344CB8AC3E}">
        <p14:creationId xmlns:p14="http://schemas.microsoft.com/office/powerpoint/2010/main" val="41782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3017520" y="212725"/>
            <a:ext cx="8610600" cy="1293028"/>
          </a:xfrm>
        </p:spPr>
        <p:txBody>
          <a:bodyPr/>
          <a:lstStyle/>
          <a:p>
            <a:r>
              <a:rPr lang="es-ES_tradnl" altLang="x-none" b="1">
                <a:solidFill>
                  <a:srgbClr val="0070C0"/>
                </a:solidFill>
              </a:rPr>
              <a:t>Gota de Aceite de </a:t>
            </a:r>
            <a:r>
              <a:rPr lang="es-ES_tradnl" altLang="x-none" b="1" dirty="0" err="1">
                <a:solidFill>
                  <a:srgbClr val="0070C0"/>
                </a:solidFill>
              </a:rPr>
              <a:t>Millikan</a:t>
            </a:r>
            <a:endParaRPr lang="es-ES_tradnl" altLang="x-none" b="1" dirty="0">
              <a:solidFill>
                <a:srgbClr val="0070C0"/>
              </a:solidFill>
            </a:endParaRPr>
          </a:p>
        </p:txBody>
      </p:sp>
      <p:pic>
        <p:nvPicPr>
          <p:cNvPr id="5427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1" y="1265238"/>
            <a:ext cx="8469313" cy="5448300"/>
          </a:xfrm>
        </p:spPr>
      </p:pic>
      <p:sp>
        <p:nvSpPr>
          <p:cNvPr id="5427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0E2D764-4337-DC40-AA8A-80B99FE508BF}" type="slidenum">
              <a:rPr lang="es-ES" altLang="en-US">
                <a:solidFill>
                  <a:srgbClr val="898989"/>
                </a:solidFill>
                <a:latin typeface="Calibri" charset="0"/>
              </a:rPr>
              <a:pPr/>
              <a:t>20</a:t>
            </a:fld>
            <a:endParaRPr lang="es-ES" alt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50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x-none" b="1">
                <a:solidFill>
                  <a:srgbClr val="0070C0"/>
                </a:solidFill>
              </a:rPr>
              <a:t>Modelos del </a:t>
            </a:r>
            <a:r>
              <a:rPr lang="en-US" altLang="x-none" b="1">
                <a:solidFill>
                  <a:srgbClr val="0070C0"/>
                </a:solidFill>
              </a:rPr>
              <a:t>Átomo</a:t>
            </a:r>
            <a:endParaRPr lang="es-ES_tradnl" altLang="x-none" b="1">
              <a:solidFill>
                <a:srgbClr val="0070C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9651" y="2333625"/>
            <a:ext cx="3046413" cy="2952750"/>
          </a:xfrm>
        </p:spPr>
      </p:pic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2C26C97-8DD3-C84D-9F7E-4BDACD1B8294}" type="slidenum">
              <a:rPr lang="es-ES" altLang="en-US">
                <a:solidFill>
                  <a:srgbClr val="898989"/>
                </a:solidFill>
                <a:latin typeface="Calibri" charset="0"/>
              </a:rPr>
              <a:pPr/>
              <a:t>21</a:t>
            </a:fld>
            <a:endParaRPr lang="es-ES" alt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2549525"/>
            <a:ext cx="3998912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80214" y="1773238"/>
            <a:ext cx="29162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_tradnl" b="1" dirty="0">
                <a:solidFill>
                  <a:schemeClr val="tx2">
                    <a:lumMod val="60000"/>
                    <a:lumOff val="40000"/>
                  </a:schemeClr>
                </a:solidFill>
                <a:ea typeface="ＭＳ Ｐゴシック" charset="0"/>
                <a:cs typeface="ＭＳ Ｐゴシック" charset="0"/>
              </a:rPr>
              <a:t>Joseph </a:t>
            </a:r>
            <a:r>
              <a:rPr lang="es-ES_tradnl" b="1">
                <a:solidFill>
                  <a:schemeClr val="tx2">
                    <a:lumMod val="60000"/>
                    <a:lumOff val="40000"/>
                  </a:schemeClr>
                </a:solidFill>
                <a:ea typeface="ＭＳ Ｐゴシック" charset="0"/>
                <a:cs typeface="ＭＳ Ｐゴシック" charset="0"/>
              </a:rPr>
              <a:t>John Thomson</a:t>
            </a:r>
            <a:endParaRPr lang="es-ES_tradnl" b="1" dirty="0">
              <a:solidFill>
                <a:schemeClr val="tx2">
                  <a:lumMod val="60000"/>
                  <a:lumOff val="40000"/>
                </a:schemeClr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6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El átomo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40" y="1643315"/>
            <a:ext cx="5434165" cy="4796867"/>
          </a:xfrm>
        </p:spPr>
      </p:pic>
    </p:spTree>
    <p:extLst>
      <p:ext uri="{BB962C8B-B14F-4D97-AF65-F5344CB8AC3E}">
        <p14:creationId xmlns:p14="http://schemas.microsoft.com/office/powerpoint/2010/main" val="214623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5529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BD45ED7-80AC-0546-960D-B8F8526E94EC}" type="slidenum">
              <a:rPr lang="es-ES" altLang="en-US">
                <a:solidFill>
                  <a:srgbClr val="898989"/>
                </a:solidFill>
                <a:latin typeface="Calibri" charset="0"/>
              </a:rPr>
              <a:pPr/>
              <a:t>23</a:t>
            </a:fld>
            <a:endParaRPr lang="es-ES" alt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74826" y="404814"/>
            <a:ext cx="3960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s-ES_tradnl" altLang="x-none" b="1">
                <a:solidFill>
                  <a:srgbClr val="0070C0"/>
                </a:solidFill>
              </a:rPr>
              <a:t>Ernest Rutherford (1871 - 1937)</a:t>
            </a:r>
            <a:endParaRPr lang="es-ES_tradnl" altLang="x-none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15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x-none" b="1">
                <a:solidFill>
                  <a:srgbClr val="0070C0"/>
                </a:solidFill>
              </a:rPr>
              <a:t>Modelos del </a:t>
            </a:r>
            <a:r>
              <a:rPr lang="en-US" altLang="x-none" b="1">
                <a:solidFill>
                  <a:srgbClr val="0070C0"/>
                </a:solidFill>
              </a:rPr>
              <a:t>Átomo</a:t>
            </a:r>
            <a:endParaRPr lang="es-ES_tradnl" altLang="x-none" b="1">
              <a:solidFill>
                <a:srgbClr val="0070C0"/>
              </a:solidFill>
            </a:endParaRPr>
          </a:p>
        </p:txBody>
      </p:sp>
      <p:sp>
        <p:nvSpPr>
          <p:cNvPr id="3789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980E63A-AA3B-674B-BEA7-A42DFE223BC3}" type="slidenum">
              <a:rPr lang="es-ES" altLang="en-US">
                <a:solidFill>
                  <a:srgbClr val="898989"/>
                </a:solidFill>
                <a:latin typeface="Calibri" charset="0"/>
              </a:rPr>
              <a:pPr/>
              <a:t>24</a:t>
            </a:fld>
            <a:endParaRPr lang="es-ES" alt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37891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6100" y="2075649"/>
            <a:ext cx="8229600" cy="37639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4578">
            <a:off x="296091" y="2878128"/>
            <a:ext cx="3175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0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x-none" b="1">
                <a:solidFill>
                  <a:srgbClr val="0070C0"/>
                </a:solidFill>
              </a:rPr>
              <a:t>Modelos del </a:t>
            </a:r>
            <a:r>
              <a:rPr lang="en-US" altLang="x-none" b="1">
                <a:solidFill>
                  <a:srgbClr val="0070C0"/>
                </a:solidFill>
              </a:rPr>
              <a:t>Átomo</a:t>
            </a:r>
            <a:endParaRPr lang="es-ES_tradnl" altLang="x-none" b="1">
              <a:solidFill>
                <a:srgbClr val="0070C0"/>
              </a:solidFill>
            </a:endParaRPr>
          </a:p>
        </p:txBody>
      </p:sp>
      <p:sp>
        <p:nvSpPr>
          <p:cNvPr id="3891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EA9D1EB-F248-0F4A-AD80-9CC177FD0A1B}" type="slidenum">
              <a:rPr lang="es-ES" altLang="en-US">
                <a:solidFill>
                  <a:srgbClr val="898989"/>
                </a:solidFill>
                <a:latin typeface="Calibri" charset="0"/>
              </a:rPr>
              <a:pPr/>
              <a:t>25</a:t>
            </a:fld>
            <a:endParaRPr lang="es-ES" alt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3891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8214" y="1662114"/>
            <a:ext cx="7527925" cy="4498975"/>
          </a:xfrm>
        </p:spPr>
      </p:pic>
      <p:sp>
        <p:nvSpPr>
          <p:cNvPr id="2" name="TextBox 1"/>
          <p:cNvSpPr txBox="1"/>
          <p:nvPr/>
        </p:nvSpPr>
        <p:spPr>
          <a:xfrm>
            <a:off x="600394" y="563562"/>
            <a:ext cx="321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chemeClr val="accent6"/>
                </a:solidFill>
              </a:rPr>
              <a:t>BOHR</a:t>
            </a:r>
          </a:p>
        </p:txBody>
      </p:sp>
    </p:spTree>
    <p:extLst>
      <p:ext uri="{BB962C8B-B14F-4D97-AF65-F5344CB8AC3E}">
        <p14:creationId xmlns:p14="http://schemas.microsoft.com/office/powerpoint/2010/main" val="1624221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>
                <a:solidFill>
                  <a:srgbClr val="0070C0"/>
                </a:solidFill>
              </a:rPr>
              <a:t>El Electrón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9" y="2361565"/>
            <a:ext cx="5020882" cy="4024313"/>
          </a:xfrm>
        </p:spPr>
      </p:pic>
      <p:sp>
        <p:nvSpPr>
          <p:cNvPr id="5" name="TextBox 4"/>
          <p:cNvSpPr txBox="1"/>
          <p:nvPr/>
        </p:nvSpPr>
        <p:spPr>
          <a:xfrm>
            <a:off x="5669280" y="2651760"/>
            <a:ext cx="5836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b="1" dirty="0">
                <a:solidFill>
                  <a:srgbClr val="FFFF00"/>
                </a:solidFill>
              </a:rPr>
              <a:t>Partícula fundamental: no está compuesta de otras partículas (hasta donde sabemos..,)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b="1" dirty="0"/>
              <a:t>Posee una carga eléctrica negativa por definición.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b="1" dirty="0">
                <a:solidFill>
                  <a:srgbClr val="FF0000"/>
                </a:solidFill>
              </a:rPr>
              <a:t>Tiene masa: </a:t>
            </a:r>
            <a:r>
              <a:rPr lang="es-ES_tradnl" sz="2400" dirty="0"/>
              <a:t>9.10938356(11)×10</a:t>
            </a:r>
            <a:r>
              <a:rPr lang="es-ES_tradnl" sz="2400" baseline="30000" dirty="0"/>
              <a:t>−31</a:t>
            </a:r>
            <a:r>
              <a:rPr lang="es-ES_tradnl" sz="2400" dirty="0"/>
              <a:t> </a:t>
            </a:r>
            <a:r>
              <a:rPr lang="es-ES_tradnl" sz="2400" dirty="0">
                <a:hlinkClick r:id="rId3" tooltip="Kilogram"/>
              </a:rPr>
              <a:t>kg</a:t>
            </a:r>
            <a:r>
              <a:rPr lang="es-ES_tradnl" sz="2400" dirty="0"/>
              <a:t> o 0.5109989461(31) </a:t>
            </a:r>
            <a:r>
              <a:rPr lang="es-ES_tradnl" sz="2400" dirty="0">
                <a:hlinkClick r:id="rId4" tooltip="Electronvolt"/>
              </a:rPr>
              <a:t>MeV/</a:t>
            </a:r>
            <a:r>
              <a:rPr lang="es-ES_tradnl" sz="2400" i="1" dirty="0">
                <a:hlinkClick r:id="rId4" tooltip="Electronvolt"/>
              </a:rPr>
              <a:t>c</a:t>
            </a:r>
            <a:r>
              <a:rPr lang="es-ES_tradnl" sz="2400" baseline="30000" dirty="0">
                <a:hlinkClick r:id="rId4" tooltip="Electronvolt"/>
              </a:rPr>
              <a:t>2</a:t>
            </a:r>
            <a:endParaRPr lang="es-ES_tradnl" sz="2400" dirty="0"/>
          </a:p>
          <a:p>
            <a:endParaRPr lang="es-ES_tradnl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93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rgbClr val="0070C0"/>
                </a:solidFill>
              </a:rPr>
              <a:t>Muon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83080"/>
            <a:ext cx="10820400" cy="2331719"/>
          </a:xfrm>
        </p:spPr>
        <p:txBody>
          <a:bodyPr>
            <a:noAutofit/>
          </a:bodyPr>
          <a:lstStyle/>
          <a:p>
            <a:r>
              <a:rPr lang="es-ES_tradnl" sz="2400" b="1" dirty="0"/>
              <a:t>Es una partícula con las mismas características que el electrón, pero mucho más masiva.</a:t>
            </a:r>
          </a:p>
          <a:p>
            <a:r>
              <a:rPr lang="es-ES_tradnl" sz="2400" b="1" dirty="0">
                <a:solidFill>
                  <a:srgbClr val="FFFF00"/>
                </a:solidFill>
              </a:rPr>
              <a:t>La masa del muon es aproximadamente 200 veces las masa del electrón! </a:t>
            </a:r>
          </a:p>
          <a:p>
            <a:r>
              <a:rPr lang="es-ES_tradnl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El muon también es una partícula fundamental, hasta donde sabemos.</a:t>
            </a:r>
          </a:p>
        </p:txBody>
      </p:sp>
      <p:sp>
        <p:nvSpPr>
          <p:cNvPr id="4" name="Oval 3"/>
          <p:cNvSpPr/>
          <p:nvPr/>
        </p:nvSpPr>
        <p:spPr>
          <a:xfrm>
            <a:off x="4191000" y="4813466"/>
            <a:ext cx="350520" cy="3505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Oval 4"/>
          <p:cNvSpPr/>
          <p:nvPr/>
        </p:nvSpPr>
        <p:spPr>
          <a:xfrm>
            <a:off x="6652260" y="4114799"/>
            <a:ext cx="1706880" cy="16459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/>
          <p:cNvSpPr txBox="1"/>
          <p:nvPr/>
        </p:nvSpPr>
        <p:spPr>
          <a:xfrm>
            <a:off x="3390900" y="5774173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Electrón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1300" y="5774173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Muon</a:t>
            </a:r>
          </a:p>
        </p:txBody>
      </p:sp>
    </p:spTree>
    <p:extLst>
      <p:ext uri="{BB962C8B-B14F-4D97-AF65-F5344CB8AC3E}">
        <p14:creationId xmlns:p14="http://schemas.microsoft.com/office/powerpoint/2010/main" val="194225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>
                <a:solidFill>
                  <a:srgbClr val="0070C0"/>
                </a:solidFill>
              </a:rPr>
              <a:t>Tauon</a:t>
            </a:r>
            <a:endParaRPr lang="es-ES_tradnl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83080"/>
            <a:ext cx="10820400" cy="2331719"/>
          </a:xfrm>
        </p:spPr>
        <p:txBody>
          <a:bodyPr>
            <a:noAutofit/>
          </a:bodyPr>
          <a:lstStyle/>
          <a:p>
            <a:r>
              <a:rPr lang="es-ES_tradnl" sz="2400" b="1" dirty="0"/>
              <a:t>Es una partícula con las mismas características que el electrón, pero mucho más masiva.</a:t>
            </a:r>
          </a:p>
          <a:p>
            <a:r>
              <a:rPr lang="es-ES_tradnl" sz="2400" b="1" dirty="0">
                <a:solidFill>
                  <a:srgbClr val="FFFF00"/>
                </a:solidFill>
              </a:rPr>
              <a:t>La masa del </a:t>
            </a:r>
            <a:r>
              <a:rPr lang="es-ES_tradnl" sz="2400" b="1" dirty="0" err="1">
                <a:solidFill>
                  <a:srgbClr val="FFFF00"/>
                </a:solidFill>
              </a:rPr>
              <a:t>tauon</a:t>
            </a:r>
            <a:r>
              <a:rPr lang="es-ES_tradnl" sz="2400" b="1" dirty="0">
                <a:solidFill>
                  <a:srgbClr val="FFFF00"/>
                </a:solidFill>
              </a:rPr>
              <a:t> es aproximadamente 3500 veces las masa del electrón! </a:t>
            </a:r>
          </a:p>
          <a:p>
            <a:r>
              <a:rPr lang="es-ES_tradnl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El </a:t>
            </a:r>
            <a:r>
              <a:rPr lang="es-ES_tradnl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tauon</a:t>
            </a:r>
            <a:r>
              <a:rPr lang="es-ES_tradnl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también es una partícula fundamental, hasta donde sabemos.</a:t>
            </a:r>
          </a:p>
        </p:txBody>
      </p:sp>
      <p:sp>
        <p:nvSpPr>
          <p:cNvPr id="4" name="Oval 3"/>
          <p:cNvSpPr/>
          <p:nvPr/>
        </p:nvSpPr>
        <p:spPr>
          <a:xfrm>
            <a:off x="4686300" y="4761312"/>
            <a:ext cx="1036320" cy="104918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Oval 4"/>
          <p:cNvSpPr/>
          <p:nvPr/>
        </p:nvSpPr>
        <p:spPr>
          <a:xfrm>
            <a:off x="7490460" y="3962400"/>
            <a:ext cx="2232660" cy="22707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/>
          <p:cNvSpPr txBox="1"/>
          <p:nvPr/>
        </p:nvSpPr>
        <p:spPr>
          <a:xfrm>
            <a:off x="4282440" y="6200892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Muon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2860" y="6246613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err="1"/>
              <a:t>Tauon</a:t>
            </a:r>
            <a:endParaRPr lang="es-ES_tradnl" b="1" dirty="0"/>
          </a:p>
        </p:txBody>
      </p:sp>
      <p:sp>
        <p:nvSpPr>
          <p:cNvPr id="8" name="Oval 7"/>
          <p:cNvSpPr/>
          <p:nvPr/>
        </p:nvSpPr>
        <p:spPr>
          <a:xfrm>
            <a:off x="3093720" y="5285906"/>
            <a:ext cx="137160" cy="12429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Box 8"/>
          <p:cNvSpPr txBox="1"/>
          <p:nvPr/>
        </p:nvSpPr>
        <p:spPr>
          <a:xfrm>
            <a:off x="2023110" y="6246613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/>
              <a:t>Electrón</a:t>
            </a:r>
          </a:p>
        </p:txBody>
      </p:sp>
    </p:spTree>
    <p:extLst>
      <p:ext uri="{BB962C8B-B14F-4D97-AF65-F5344CB8AC3E}">
        <p14:creationId xmlns:p14="http://schemas.microsoft.com/office/powerpoint/2010/main" val="56243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808720" cy="1293028"/>
          </a:xfrm>
        </p:spPr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Quarks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822960"/>
          </a:xfrm>
        </p:spPr>
        <p:txBody>
          <a:bodyPr/>
          <a:lstStyle/>
          <a:p>
            <a:r>
              <a:rPr lang="es-ES_tradnl" b="1" dirty="0"/>
              <a:t>Partículas fundamentales que poseen carga eléctrica y un tipo de carga conocida cómo carga de color.</a:t>
            </a:r>
          </a:p>
        </p:txBody>
      </p:sp>
      <p:sp>
        <p:nvSpPr>
          <p:cNvPr id="4" name="Oval 3"/>
          <p:cNvSpPr/>
          <p:nvPr/>
        </p:nvSpPr>
        <p:spPr>
          <a:xfrm>
            <a:off x="2590800" y="3550920"/>
            <a:ext cx="1767840" cy="1630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Oval 4"/>
          <p:cNvSpPr/>
          <p:nvPr/>
        </p:nvSpPr>
        <p:spPr>
          <a:xfrm>
            <a:off x="5433060" y="3550920"/>
            <a:ext cx="1767840" cy="163068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Oval 5"/>
          <p:cNvSpPr/>
          <p:nvPr/>
        </p:nvSpPr>
        <p:spPr>
          <a:xfrm>
            <a:off x="8275320" y="3497580"/>
            <a:ext cx="1767840" cy="163068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/>
          <p:cNvSpPr txBox="1"/>
          <p:nvPr/>
        </p:nvSpPr>
        <p:spPr>
          <a:xfrm>
            <a:off x="685800" y="5836920"/>
            <a:ext cx="8564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200" b="1" dirty="0"/>
              <a:t>La carga eléctrica de los quarks, es una fracción de la carga del electrón (-1/3e, 2/3e).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9788" y="754647"/>
            <a:ext cx="8088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Partículas de anti-materia: </a:t>
            </a:r>
            <a:r>
              <a:rPr lang="es-ES_tradnl" sz="2400" b="1" dirty="0"/>
              <a:t>características exactas a las partículas de materia, pero con carga opuesta!</a:t>
            </a:r>
          </a:p>
        </p:txBody>
      </p:sp>
    </p:spTree>
    <p:extLst>
      <p:ext uri="{BB962C8B-B14F-4D97-AF65-F5344CB8AC3E}">
        <p14:creationId xmlns:p14="http://schemas.microsoft.com/office/powerpoint/2010/main" val="95649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2"/>
            <a:ext cx="12192000" cy="6851127"/>
          </a:xfrm>
        </p:spPr>
      </p:pic>
      <p:sp>
        <p:nvSpPr>
          <p:cNvPr id="5" name="TextBox 4"/>
          <p:cNvSpPr txBox="1"/>
          <p:nvPr/>
        </p:nvSpPr>
        <p:spPr>
          <a:xfrm>
            <a:off x="8314268" y="508000"/>
            <a:ext cx="309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solidFill>
                  <a:schemeClr val="accent1"/>
                </a:solidFill>
              </a:rPr>
              <a:t>1,300,000</a:t>
            </a:r>
          </a:p>
        </p:txBody>
      </p:sp>
    </p:spTree>
    <p:extLst>
      <p:ext uri="{BB962C8B-B14F-4D97-AF65-F5344CB8AC3E}">
        <p14:creationId xmlns:p14="http://schemas.microsoft.com/office/powerpoint/2010/main" val="8545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FUERZAS FUNDAMENTALES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1"/>
          <a:stretch/>
        </p:blipFill>
        <p:spPr>
          <a:xfrm>
            <a:off x="0" y="2187615"/>
            <a:ext cx="12191999" cy="4444679"/>
          </a:xfrm>
        </p:spPr>
      </p:pic>
      <p:sp>
        <p:nvSpPr>
          <p:cNvPr id="5" name="TextBox 4"/>
          <p:cNvSpPr txBox="1"/>
          <p:nvPr/>
        </p:nvSpPr>
        <p:spPr>
          <a:xfrm>
            <a:off x="312516" y="5706319"/>
            <a:ext cx="23959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Electromagnetismo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7564" y="5706319"/>
            <a:ext cx="23959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Interacción débil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4303" y="5706319"/>
            <a:ext cx="23959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solidFill>
                  <a:schemeClr val="bg1"/>
                </a:solidFill>
              </a:rPr>
              <a:t>Interacción Fuerte</a:t>
            </a:r>
            <a:endParaRPr lang="es-ES_tradnl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51042" y="5706319"/>
            <a:ext cx="23959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Gravedad</a:t>
            </a:r>
          </a:p>
        </p:txBody>
      </p:sp>
    </p:spTree>
    <p:extLst>
      <p:ext uri="{BB962C8B-B14F-4D97-AF65-F5344CB8AC3E}">
        <p14:creationId xmlns:p14="http://schemas.microsoft.com/office/powerpoint/2010/main" val="162550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52" y="0"/>
            <a:ext cx="8869692" cy="6863051"/>
          </a:xfrm>
        </p:spPr>
      </p:pic>
    </p:spTree>
    <p:extLst>
      <p:ext uri="{BB962C8B-B14F-4D97-AF65-F5344CB8AC3E}">
        <p14:creationId xmlns:p14="http://schemas.microsoft.com/office/powerpoint/2010/main" val="995714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798730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Antimateria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4" y="1840375"/>
            <a:ext cx="11297675" cy="4584349"/>
          </a:xfrm>
        </p:spPr>
      </p:pic>
      <p:sp>
        <p:nvSpPr>
          <p:cNvPr id="5" name="TextBox 4"/>
          <p:cNvSpPr txBox="1"/>
          <p:nvPr/>
        </p:nvSpPr>
        <p:spPr>
          <a:xfrm>
            <a:off x="239788" y="754647"/>
            <a:ext cx="8088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Partículas de anti-materia: </a:t>
            </a:r>
            <a:r>
              <a:rPr lang="es-ES_tradnl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características exactas a las partículas de materia, pero con carga opuesta!</a:t>
            </a:r>
          </a:p>
        </p:txBody>
      </p:sp>
    </p:spTree>
    <p:extLst>
      <p:ext uri="{BB962C8B-B14F-4D97-AF65-F5344CB8AC3E}">
        <p14:creationId xmlns:p14="http://schemas.microsoft.com/office/powerpoint/2010/main" val="1766552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677633"/>
            <a:ext cx="8610600" cy="1293028"/>
          </a:xfrm>
        </p:spPr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Hadrones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72441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b="1" dirty="0"/>
              <a:t>MESONES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2118359"/>
            <a:ext cx="5334000" cy="472441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="1" dirty="0"/>
              <a:t>BARIONES</a:t>
            </a:r>
          </a:p>
        </p:txBody>
      </p:sp>
      <p:sp>
        <p:nvSpPr>
          <p:cNvPr id="15" name="Oval 14"/>
          <p:cNvSpPr/>
          <p:nvPr/>
        </p:nvSpPr>
        <p:spPr>
          <a:xfrm>
            <a:off x="1706880" y="2667000"/>
            <a:ext cx="3535680" cy="34290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Oval 15"/>
          <p:cNvSpPr/>
          <p:nvPr/>
        </p:nvSpPr>
        <p:spPr>
          <a:xfrm>
            <a:off x="2103120" y="3810001"/>
            <a:ext cx="1188720" cy="1143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Oval 16"/>
          <p:cNvSpPr/>
          <p:nvPr/>
        </p:nvSpPr>
        <p:spPr>
          <a:xfrm>
            <a:off x="3581400" y="3749041"/>
            <a:ext cx="1188720" cy="1143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Box 17"/>
          <p:cNvSpPr txBox="1"/>
          <p:nvPr/>
        </p:nvSpPr>
        <p:spPr>
          <a:xfrm>
            <a:off x="2270760" y="419683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</a:rPr>
              <a:t>Quark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49040" y="400187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Anti-Quark</a:t>
            </a:r>
          </a:p>
        </p:txBody>
      </p:sp>
      <p:sp>
        <p:nvSpPr>
          <p:cNvPr id="20" name="Oval 19"/>
          <p:cNvSpPr/>
          <p:nvPr/>
        </p:nvSpPr>
        <p:spPr>
          <a:xfrm>
            <a:off x="7117080" y="2642355"/>
            <a:ext cx="3535680" cy="34290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/>
          <p:cNvSpPr/>
          <p:nvPr/>
        </p:nvSpPr>
        <p:spPr>
          <a:xfrm>
            <a:off x="7513320" y="3340478"/>
            <a:ext cx="1188720" cy="1143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/>
          <p:cNvSpPr/>
          <p:nvPr/>
        </p:nvSpPr>
        <p:spPr>
          <a:xfrm>
            <a:off x="8991600" y="3279518"/>
            <a:ext cx="1188720" cy="1143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TextBox 22"/>
          <p:cNvSpPr txBox="1"/>
          <p:nvPr/>
        </p:nvSpPr>
        <p:spPr>
          <a:xfrm>
            <a:off x="7680960" y="372731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</a:rPr>
              <a:t>Quark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24032" y="366635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Quark</a:t>
            </a:r>
          </a:p>
        </p:txBody>
      </p:sp>
      <p:sp>
        <p:nvSpPr>
          <p:cNvPr id="25" name="Oval 24"/>
          <p:cNvSpPr/>
          <p:nvPr/>
        </p:nvSpPr>
        <p:spPr>
          <a:xfrm>
            <a:off x="8328660" y="4731840"/>
            <a:ext cx="1188720" cy="1143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TextBox 25"/>
          <p:cNvSpPr txBox="1"/>
          <p:nvPr/>
        </p:nvSpPr>
        <p:spPr>
          <a:xfrm>
            <a:off x="8496300" y="511867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</a:rPr>
              <a:t>Quark</a:t>
            </a:r>
          </a:p>
        </p:txBody>
      </p:sp>
    </p:spTree>
    <p:extLst>
      <p:ext uri="{BB962C8B-B14F-4D97-AF65-F5344CB8AC3E}">
        <p14:creationId xmlns:p14="http://schemas.microsoft.com/office/powerpoint/2010/main" val="1145956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PROTON y NEUTRON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25" y="2324230"/>
            <a:ext cx="3810000" cy="38100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37" y="2212503"/>
            <a:ext cx="3794758" cy="3794758"/>
          </a:xfrm>
        </p:spPr>
      </p:pic>
      <p:sp>
        <p:nvSpPr>
          <p:cNvPr id="7" name="TextBox 6"/>
          <p:cNvSpPr txBox="1"/>
          <p:nvPr/>
        </p:nvSpPr>
        <p:spPr>
          <a:xfrm>
            <a:off x="2299505" y="2212503"/>
            <a:ext cx="199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PROTÓN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67183" y="2185331"/>
            <a:ext cx="199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NEUTRÓN</a:t>
            </a:r>
          </a:p>
        </p:txBody>
      </p:sp>
    </p:spTree>
    <p:extLst>
      <p:ext uri="{BB962C8B-B14F-4D97-AF65-F5344CB8AC3E}">
        <p14:creationId xmlns:p14="http://schemas.microsoft.com/office/powerpoint/2010/main" val="1850816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138864"/>
            <a:ext cx="12192000" cy="719137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CO">
              <a:solidFill>
                <a:prstClr val="white"/>
              </a:solidFill>
            </a:endParaRPr>
          </a:p>
        </p:txBody>
      </p:sp>
      <p:grpSp>
        <p:nvGrpSpPr>
          <p:cNvPr id="22530" name="6 Grupo"/>
          <p:cNvGrpSpPr>
            <a:grpSpLocks/>
          </p:cNvGrpSpPr>
          <p:nvPr/>
        </p:nvGrpSpPr>
        <p:grpSpPr bwMode="auto">
          <a:xfrm>
            <a:off x="2286000" y="2579688"/>
            <a:ext cx="7620000" cy="3352800"/>
            <a:chOff x="762000" y="1752600"/>
            <a:chExt cx="7620000" cy="3352800"/>
          </a:xfrm>
        </p:grpSpPr>
        <p:pic>
          <p:nvPicPr>
            <p:cNvPr id="22535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752600"/>
              <a:ext cx="7620000" cy="335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6" name="2 CuadroTexto"/>
            <p:cNvSpPr txBox="1">
              <a:spLocks noChangeArrowheads="1"/>
            </p:cNvSpPr>
            <p:nvPr/>
          </p:nvSpPr>
          <p:spPr bwMode="auto">
            <a:xfrm>
              <a:off x="827088" y="4441825"/>
              <a:ext cx="923925" cy="368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b="1">
                  <a:solidFill>
                    <a:srgbClr val="000000"/>
                  </a:solidFill>
                </a:rPr>
                <a:t>átomo</a:t>
              </a:r>
            </a:p>
          </p:txBody>
        </p:sp>
        <p:sp>
          <p:nvSpPr>
            <p:cNvPr id="22537" name="3 CuadroTexto"/>
            <p:cNvSpPr txBox="1">
              <a:spLocks noChangeArrowheads="1"/>
            </p:cNvSpPr>
            <p:nvPr/>
          </p:nvSpPr>
          <p:spPr bwMode="auto">
            <a:xfrm>
              <a:off x="3667125" y="3995737"/>
              <a:ext cx="1000125" cy="277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sz="1800" b="1">
                  <a:solidFill>
                    <a:srgbClr val="000000"/>
                  </a:solidFill>
                </a:rPr>
                <a:t>  núcleo  </a:t>
              </a:r>
            </a:p>
          </p:txBody>
        </p:sp>
        <p:sp>
          <p:nvSpPr>
            <p:cNvPr id="22538" name="4 CuadroTexto"/>
            <p:cNvSpPr txBox="1">
              <a:spLocks noChangeArrowheads="1"/>
            </p:cNvSpPr>
            <p:nvPr/>
          </p:nvSpPr>
          <p:spPr bwMode="auto">
            <a:xfrm>
              <a:off x="5213350" y="2862262"/>
              <a:ext cx="1268413" cy="554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sz="1800" b="1">
                  <a:solidFill>
                    <a:srgbClr val="000000"/>
                  </a:solidFill>
                </a:rPr>
                <a:t>protón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sz="1800" b="1">
                  <a:solidFill>
                    <a:srgbClr val="000000"/>
                  </a:solidFill>
                </a:rPr>
                <a:t>  (neutrón)  </a:t>
              </a:r>
            </a:p>
          </p:txBody>
        </p:sp>
        <p:sp>
          <p:nvSpPr>
            <p:cNvPr id="22539" name="5 CuadroTexto"/>
            <p:cNvSpPr txBox="1">
              <a:spLocks noChangeArrowheads="1"/>
            </p:cNvSpPr>
            <p:nvPr/>
          </p:nvSpPr>
          <p:spPr bwMode="auto">
            <a:xfrm>
              <a:off x="6122988" y="1828800"/>
              <a:ext cx="1154112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sz="1800" b="1">
                  <a:solidFill>
                    <a:srgbClr val="000000"/>
                  </a:solidFill>
                </a:rPr>
                <a:t> electrón   </a:t>
              </a:r>
            </a:p>
          </p:txBody>
        </p:sp>
      </p:grpSp>
      <p:sp>
        <p:nvSpPr>
          <p:cNvPr id="8" name="7 Rectángulo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22532" name="9 CuadroTexto"/>
          <p:cNvSpPr txBox="1">
            <a:spLocks noChangeArrowheads="1"/>
          </p:cNvSpPr>
          <p:nvPr/>
        </p:nvSpPr>
        <p:spPr bwMode="auto">
          <a:xfrm>
            <a:off x="1643063" y="163513"/>
            <a:ext cx="84264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sz="3200" b="1">
                <a:solidFill>
                  <a:srgbClr val="000000"/>
                </a:solidFill>
              </a:rPr>
              <a:t>En 2400 años de historia desde Demócrito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sz="2800" b="1">
                <a:solidFill>
                  <a:srgbClr val="000000"/>
                </a:solidFill>
              </a:rPr>
              <a:t>hemos aprendido que …</a:t>
            </a:r>
          </a:p>
        </p:txBody>
      </p:sp>
      <p:sp>
        <p:nvSpPr>
          <p:cNvPr id="22533" name="10 CuadroTexto"/>
          <p:cNvSpPr txBox="1">
            <a:spLocks noChangeArrowheads="1"/>
          </p:cNvSpPr>
          <p:nvPr/>
        </p:nvSpPr>
        <p:spPr bwMode="auto">
          <a:xfrm>
            <a:off x="259080" y="1301750"/>
            <a:ext cx="117195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b="1" dirty="0">
                <a:solidFill>
                  <a:srgbClr val="0043C8"/>
                </a:solidFill>
              </a:rPr>
              <a:t>Todo está hecho de átomos, que tienen estructura interna,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b="1" dirty="0">
                <a:solidFill>
                  <a:srgbClr val="0043C8"/>
                </a:solidFill>
              </a:rPr>
              <a:t>que describimos con la mecánica cuántica.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b="1" dirty="0">
                <a:solidFill>
                  <a:srgbClr val="0043C8"/>
                </a:solidFill>
              </a:rPr>
              <a:t>Son átomos compuestos por </a:t>
            </a:r>
            <a:r>
              <a:rPr lang="es-CO" altLang="x-none" b="1" dirty="0">
                <a:solidFill>
                  <a:srgbClr val="FF0000"/>
                </a:solidFill>
              </a:rPr>
              <a:t>partículas subatómicas</a:t>
            </a:r>
            <a:r>
              <a:rPr lang="es-CO" altLang="x-none" b="1" dirty="0">
                <a:solidFill>
                  <a:srgbClr val="0043C8"/>
                </a:solidFill>
              </a:rPr>
              <a:t>: </a:t>
            </a:r>
          </a:p>
        </p:txBody>
      </p:sp>
      <p:sp>
        <p:nvSpPr>
          <p:cNvPr id="22534" name="11 CuadroTexto"/>
          <p:cNvSpPr txBox="1">
            <a:spLocks noChangeArrowheads="1"/>
          </p:cNvSpPr>
          <p:nvPr/>
        </p:nvSpPr>
        <p:spPr bwMode="auto">
          <a:xfrm>
            <a:off x="1676401" y="6042026"/>
            <a:ext cx="8399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sz="2000" b="1">
                <a:solidFill>
                  <a:srgbClr val="000000"/>
                </a:solidFill>
              </a:rPr>
              <a:t>Electrones y quarks son </a:t>
            </a:r>
            <a:r>
              <a:rPr lang="es-CO" altLang="x-none" sz="2000" b="1">
                <a:solidFill>
                  <a:srgbClr val="FF0000"/>
                </a:solidFill>
              </a:rPr>
              <a:t>elementales</a:t>
            </a:r>
            <a:r>
              <a:rPr lang="es-CO" altLang="x-none" sz="2000" b="1">
                <a:solidFill>
                  <a:srgbClr val="000000"/>
                </a:solidFill>
              </a:rPr>
              <a:t>: No tienen estructura interna.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sz="2000" b="1">
                <a:solidFill>
                  <a:srgbClr val="000000"/>
                </a:solidFill>
              </a:rPr>
              <a:t>Son las partículas constituyentes de toda la materia del Universo.</a:t>
            </a:r>
          </a:p>
        </p:txBody>
      </p:sp>
    </p:spTree>
    <p:extLst>
      <p:ext uri="{BB962C8B-B14F-4D97-AF65-F5344CB8AC3E}">
        <p14:creationId xmlns:p14="http://schemas.microsoft.com/office/powerpoint/2010/main" val="376829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3"/>
          <p:cNvSpPr txBox="1">
            <a:spLocks noChangeArrowheads="1"/>
          </p:cNvSpPr>
          <p:nvPr/>
        </p:nvSpPr>
        <p:spPr bwMode="auto">
          <a:xfrm>
            <a:off x="2746376" y="76200"/>
            <a:ext cx="24939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s-CO" altLang="x-none" sz="3600" b="1">
                <a:solidFill>
                  <a:srgbClr val="FFFF00"/>
                </a:solidFill>
                <a:latin typeface="Calibri" charset="0"/>
              </a:rPr>
              <a:t>Generación</a:t>
            </a:r>
          </a:p>
          <a:p>
            <a:pPr eaLnBrk="1" hangingPunct="1"/>
            <a:r>
              <a:rPr lang="es-CO" altLang="x-none" sz="3600" b="1">
                <a:solidFill>
                  <a:srgbClr val="FFFF00"/>
                </a:solidFill>
                <a:latin typeface="Calibri" charset="0"/>
              </a:rPr>
              <a:t>1</a:t>
            </a:r>
            <a:r>
              <a:rPr lang="es-CO" altLang="x-none" sz="3600" b="1" baseline="30000">
                <a:solidFill>
                  <a:srgbClr val="FFFF00"/>
                </a:solidFill>
                <a:latin typeface="Calibri" charset="0"/>
              </a:rPr>
              <a:t>a</a:t>
            </a:r>
            <a:r>
              <a:rPr lang="es-CO" altLang="x-none" sz="3600" b="1">
                <a:solidFill>
                  <a:srgbClr val="FFFF00"/>
                </a:solidFill>
                <a:latin typeface="Calibri" charset="0"/>
              </a:rPr>
              <a:t>		2</a:t>
            </a:r>
            <a:r>
              <a:rPr lang="es-CO" altLang="x-none" sz="3600" b="1" baseline="30000">
                <a:solidFill>
                  <a:srgbClr val="FFFF00"/>
                </a:solidFill>
              </a:rPr>
              <a:t>a</a:t>
            </a:r>
            <a:r>
              <a:rPr lang="es-CO" altLang="x-none" sz="3600" b="1">
                <a:solidFill>
                  <a:srgbClr val="FFFF00"/>
                </a:solidFill>
                <a:latin typeface="Calibri" charset="0"/>
              </a:rPr>
              <a:t>		3</a:t>
            </a:r>
            <a:r>
              <a:rPr lang="es-CO" altLang="x-none" sz="3600" b="1" baseline="30000">
                <a:solidFill>
                  <a:srgbClr val="FFFF00"/>
                </a:solidFill>
              </a:rPr>
              <a:t>a</a:t>
            </a:r>
            <a:endParaRPr lang="en-US" altLang="x-none" sz="3600" b="1">
              <a:solidFill>
                <a:srgbClr val="FFFF00"/>
              </a:solidFill>
              <a:latin typeface="Calibri" charset="0"/>
            </a:endParaRPr>
          </a:p>
        </p:txBody>
      </p:sp>
      <p:pic>
        <p:nvPicPr>
          <p:cNvPr id="15363" name="Picture 4" descr="FN0266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5299" r="55583" b="58707"/>
          <a:stretch>
            <a:fillRect/>
          </a:stretch>
        </p:blipFill>
        <p:spPr bwMode="auto">
          <a:xfrm>
            <a:off x="2419350" y="1152526"/>
            <a:ext cx="29527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4" name="Group 6"/>
          <p:cNvGrpSpPr>
            <a:grpSpLocks/>
          </p:cNvGrpSpPr>
          <p:nvPr/>
        </p:nvGrpSpPr>
        <p:grpSpPr bwMode="auto">
          <a:xfrm>
            <a:off x="1876425" y="2376488"/>
            <a:ext cx="3486150" cy="3455988"/>
            <a:chOff x="222" y="1497"/>
            <a:chExt cx="2196" cy="2177"/>
          </a:xfrm>
        </p:grpSpPr>
        <p:pic>
          <p:nvPicPr>
            <p:cNvPr id="23572" name="Picture 9" descr="FN0266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4" t="55066" r="55583" b="16339"/>
            <a:stretch>
              <a:fillRect/>
            </a:stretch>
          </p:blipFill>
          <p:spPr bwMode="auto">
            <a:xfrm>
              <a:off x="603" y="2449"/>
              <a:ext cx="1815" cy="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8" name="Text Box 10"/>
            <p:cNvSpPr txBox="1">
              <a:spLocks noChangeArrowheads="1"/>
            </p:cNvSpPr>
            <p:nvPr/>
          </p:nvSpPr>
          <p:spPr bwMode="auto">
            <a:xfrm>
              <a:off x="222" y="1497"/>
              <a:ext cx="409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s-CO" altLang="x-none" sz="2000" b="1">
                  <a:solidFill>
                    <a:srgbClr val="FFFFFF"/>
                  </a:solidFill>
                </a:rPr>
                <a:t>F</a:t>
              </a:r>
              <a:br>
                <a:rPr lang="es-CO" altLang="x-none" sz="2000" b="1">
                  <a:solidFill>
                    <a:srgbClr val="FFFFFF"/>
                  </a:solidFill>
                </a:rPr>
              </a:br>
              <a:r>
                <a:rPr lang="es-CO" altLang="x-none" sz="2000" b="1">
                  <a:solidFill>
                    <a:srgbClr val="FFFFFF"/>
                  </a:solidFill>
                </a:rPr>
                <a:t>E</a:t>
              </a:r>
              <a:br>
                <a:rPr lang="es-CO" altLang="x-none" sz="2000" b="1">
                  <a:solidFill>
                    <a:srgbClr val="FFFFFF"/>
                  </a:solidFill>
                </a:rPr>
              </a:br>
              <a:r>
                <a:rPr lang="es-CO" altLang="x-none" sz="2000" b="1">
                  <a:solidFill>
                    <a:srgbClr val="FFFFFF"/>
                  </a:solidFill>
                </a:rPr>
                <a:t>R</a:t>
              </a:r>
              <a:br>
                <a:rPr lang="es-CO" altLang="x-none" sz="2000" b="1">
                  <a:solidFill>
                    <a:srgbClr val="FFFFFF"/>
                  </a:solidFill>
                </a:rPr>
              </a:br>
              <a:r>
                <a:rPr lang="es-CO" altLang="x-none" sz="2000" b="1">
                  <a:solidFill>
                    <a:srgbClr val="FFFFFF"/>
                  </a:solidFill>
                </a:rPr>
                <a:t>M</a:t>
              </a:r>
              <a:br>
                <a:rPr lang="es-CO" altLang="x-none" sz="2000" b="1">
                  <a:solidFill>
                    <a:srgbClr val="FFFFFF"/>
                  </a:solidFill>
                </a:rPr>
              </a:br>
              <a:r>
                <a:rPr lang="es-CO" altLang="x-none" sz="2000" b="1">
                  <a:solidFill>
                    <a:srgbClr val="FFFFFF"/>
                  </a:solidFill>
                </a:rPr>
                <a:t>I</a:t>
              </a:r>
              <a:br>
                <a:rPr lang="es-CO" altLang="x-none" sz="2000" b="1">
                  <a:solidFill>
                    <a:srgbClr val="FFFFFF"/>
                  </a:solidFill>
                </a:rPr>
              </a:br>
              <a:r>
                <a:rPr lang="es-CO" altLang="x-none" sz="2000" b="1">
                  <a:solidFill>
                    <a:srgbClr val="FFFFFF"/>
                  </a:solidFill>
                </a:rPr>
                <a:t>O</a:t>
              </a:r>
              <a:br>
                <a:rPr lang="es-CO" altLang="x-none" sz="2000" b="1">
                  <a:solidFill>
                    <a:srgbClr val="FFFFFF"/>
                  </a:solidFill>
                </a:rPr>
              </a:br>
              <a:r>
                <a:rPr lang="es-CO" altLang="x-none" sz="2000" b="1">
                  <a:solidFill>
                    <a:srgbClr val="FFFFFF"/>
                  </a:solidFill>
                </a:rPr>
                <a:t>N</a:t>
              </a:r>
              <a:br>
                <a:rPr lang="es-CO" altLang="x-none" sz="2000" b="1">
                  <a:solidFill>
                    <a:srgbClr val="FFFFFF"/>
                  </a:solidFill>
                </a:rPr>
              </a:br>
              <a:r>
                <a:rPr lang="es-CO" altLang="x-none" sz="2000" b="1">
                  <a:solidFill>
                    <a:srgbClr val="FFFFFF"/>
                  </a:solidFill>
                </a:rPr>
                <a:t>E</a:t>
              </a:r>
              <a:br>
                <a:rPr lang="es-CO" altLang="x-none" sz="2000" b="1">
                  <a:solidFill>
                    <a:srgbClr val="FFFFFF"/>
                  </a:solidFill>
                </a:rPr>
              </a:br>
              <a:r>
                <a:rPr lang="es-CO" altLang="x-none" sz="2000" b="1">
                  <a:solidFill>
                    <a:srgbClr val="FFFFFF"/>
                  </a:solidFill>
                </a:rPr>
                <a:t>S</a:t>
              </a:r>
              <a:endParaRPr lang="en-US" altLang="x-none" sz="2000" b="1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23557" name="Object 2"/>
          <p:cNvGraphicFramePr>
            <a:graphicFrameLocks noChangeAspect="1"/>
          </p:cNvGraphicFramePr>
          <p:nvPr/>
        </p:nvGraphicFramePr>
        <p:xfrm>
          <a:off x="5937250" y="3314700"/>
          <a:ext cx="317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Equation" r:id="rId6" imgW="272955" imgH="272955" progId="Equation.DSMT4">
                  <p:embed/>
                </p:oleObj>
              </mc:Choice>
              <mc:Fallback>
                <p:oleObj name="Equation" r:id="rId6" imgW="272955" imgH="27295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0" y="3314700"/>
                        <a:ext cx="3175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3"/>
          <p:cNvSpPr txBox="1">
            <a:spLocks noChangeArrowheads="1"/>
          </p:cNvSpPr>
          <p:nvPr/>
        </p:nvSpPr>
        <p:spPr bwMode="auto">
          <a:xfrm>
            <a:off x="5980113" y="57151"/>
            <a:ext cx="4525962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s-CO" altLang="x-none" sz="4400" b="1">
                <a:solidFill>
                  <a:srgbClr val="FFFFFF"/>
                </a:solidFill>
                <a:latin typeface="Calibri" charset="0"/>
              </a:rPr>
              <a:t>Partículas constituyentes</a:t>
            </a:r>
          </a:p>
          <a:p>
            <a:pPr algn="r" eaLnBrk="1" hangingPunct="1"/>
            <a:r>
              <a:rPr lang="es-CO" altLang="x-none" sz="4400" b="1">
                <a:solidFill>
                  <a:srgbClr val="FFFFFF"/>
                </a:solidFill>
                <a:latin typeface="Calibri" charset="0"/>
              </a:rPr>
              <a:t>de la materia</a:t>
            </a:r>
            <a:endParaRPr lang="en-US" altLang="x-none" sz="4400" b="1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5367" name="17 CuadroTexto"/>
          <p:cNvSpPr txBox="1">
            <a:spLocks noChangeArrowheads="1"/>
          </p:cNvSpPr>
          <p:nvPr/>
        </p:nvSpPr>
        <p:spPr bwMode="auto">
          <a:xfrm>
            <a:off x="5529264" y="2376488"/>
            <a:ext cx="1774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s-CO" altLang="x-none" sz="3600" b="1">
                <a:solidFill>
                  <a:srgbClr val="FFFFFF"/>
                </a:solidFill>
              </a:rPr>
              <a:t>Quarks</a:t>
            </a:r>
          </a:p>
        </p:txBody>
      </p:sp>
      <p:sp>
        <p:nvSpPr>
          <p:cNvPr id="15368" name="18 CuadroTexto"/>
          <p:cNvSpPr txBox="1">
            <a:spLocks noChangeArrowheads="1"/>
          </p:cNvSpPr>
          <p:nvPr/>
        </p:nvSpPr>
        <p:spPr bwMode="auto">
          <a:xfrm>
            <a:off x="5529264" y="4359276"/>
            <a:ext cx="22367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s-CO" altLang="x-none" sz="3600" b="1">
                <a:solidFill>
                  <a:srgbClr val="FFFFFF"/>
                </a:solidFill>
              </a:rPr>
              <a:t>Leptones</a:t>
            </a:r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auto">
          <a:xfrm>
            <a:off x="2622550" y="1217613"/>
            <a:ext cx="2058988" cy="512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Calibri" charset="0"/>
            </a:endParaRPr>
          </a:p>
        </p:txBody>
      </p:sp>
      <p:cxnSp>
        <p:nvCxnSpPr>
          <p:cNvPr id="16" name="15 Conector recto"/>
          <p:cNvCxnSpPr>
            <a:cxnSpLocks noChangeShapeType="1"/>
          </p:cNvCxnSpPr>
          <p:nvPr/>
        </p:nvCxnSpPr>
        <p:spPr bwMode="auto">
          <a:xfrm>
            <a:off x="3468688" y="784225"/>
            <a:ext cx="0" cy="5856288"/>
          </a:xfrm>
          <a:prstGeom prst="line">
            <a:avLst/>
          </a:prstGeom>
          <a:noFill/>
          <a:ln w="44450">
            <a:solidFill>
              <a:srgbClr val="FFFF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16 Conector recto"/>
          <p:cNvCxnSpPr>
            <a:cxnSpLocks noChangeShapeType="1"/>
          </p:cNvCxnSpPr>
          <p:nvPr/>
        </p:nvCxnSpPr>
        <p:spPr bwMode="auto">
          <a:xfrm>
            <a:off x="4354513" y="781050"/>
            <a:ext cx="0" cy="5856288"/>
          </a:xfrm>
          <a:prstGeom prst="line">
            <a:avLst/>
          </a:prstGeom>
          <a:noFill/>
          <a:ln w="44450">
            <a:solidFill>
              <a:srgbClr val="FFFF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3" name="21 CuadroTexto"/>
          <p:cNvSpPr txBox="1">
            <a:spLocks noChangeArrowheads="1"/>
          </p:cNvSpPr>
          <p:nvPr/>
        </p:nvSpPr>
        <p:spPr bwMode="auto">
          <a:xfrm>
            <a:off x="7045326" y="3113088"/>
            <a:ext cx="3457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s-CO" altLang="x-none">
                <a:solidFill>
                  <a:srgbClr val="FFFF00"/>
                </a:solidFill>
              </a:rPr>
              <a:t>Cada nueva generación</a:t>
            </a:r>
          </a:p>
          <a:p>
            <a:pPr algn="r" eaLnBrk="1" hangingPunct="1"/>
            <a:r>
              <a:rPr lang="es-CO" altLang="x-none">
                <a:solidFill>
                  <a:srgbClr val="FFFF00"/>
                </a:solidFill>
              </a:rPr>
              <a:t>es igual a la anterior</a:t>
            </a:r>
          </a:p>
          <a:p>
            <a:pPr algn="r" eaLnBrk="1" hangingPunct="1"/>
            <a:r>
              <a:rPr lang="es-CO" altLang="x-none">
                <a:solidFill>
                  <a:srgbClr val="FFFF00"/>
                </a:solidFill>
              </a:rPr>
              <a:t>pero de mayor masa</a:t>
            </a:r>
          </a:p>
        </p:txBody>
      </p:sp>
      <p:sp>
        <p:nvSpPr>
          <p:cNvPr id="15374" name="22 CuadroTexto"/>
          <p:cNvSpPr txBox="1">
            <a:spLocks noChangeArrowheads="1"/>
          </p:cNvSpPr>
          <p:nvPr/>
        </p:nvSpPr>
        <p:spPr bwMode="auto">
          <a:xfrm>
            <a:off x="6632575" y="5113339"/>
            <a:ext cx="38735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s-CO" altLang="x-none" sz="2000" dirty="0">
                <a:solidFill>
                  <a:srgbClr val="00FFFF"/>
                </a:solidFill>
              </a:rPr>
              <a:t>Hoy sabemos por experimentos:</a:t>
            </a:r>
          </a:p>
          <a:p>
            <a:pPr algn="r" eaLnBrk="1" hangingPunct="1"/>
            <a:r>
              <a:rPr lang="es-CO" altLang="x-none" sz="2000" dirty="0">
                <a:solidFill>
                  <a:srgbClr val="00FFFF"/>
                </a:solidFill>
              </a:rPr>
              <a:t>Son sólo </a:t>
            </a:r>
            <a:r>
              <a:rPr lang="es-CO" altLang="x-none" sz="2000" b="1" dirty="0">
                <a:solidFill>
                  <a:srgbClr val="00FFFF"/>
                </a:solidFill>
              </a:rPr>
              <a:t>tres</a:t>
            </a:r>
          </a:p>
          <a:p>
            <a:pPr algn="r" eaLnBrk="1" hangingPunct="1"/>
            <a:r>
              <a:rPr lang="es-CO" altLang="x-none" sz="2000" dirty="0">
                <a:solidFill>
                  <a:srgbClr val="00FFFF"/>
                </a:solidFill>
              </a:rPr>
              <a:t>las generaciones de partículas</a:t>
            </a:r>
          </a:p>
          <a:p>
            <a:pPr algn="r" eaLnBrk="1" hangingPunct="1"/>
            <a:endParaRPr lang="es-CO" altLang="x-none" dirty="0">
              <a:solidFill>
                <a:srgbClr val="FFFF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6234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15366" grpId="0"/>
      <p:bldP spid="15367" grpId="0"/>
      <p:bldP spid="15368" grpId="0"/>
      <p:bldP spid="15373" grpId="0"/>
      <p:bldP spid="1537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4"/>
          <p:cNvSpPr/>
          <p:nvPr/>
        </p:nvSpPr>
        <p:spPr>
          <a:xfrm>
            <a:off x="0" y="5932489"/>
            <a:ext cx="12192000" cy="904875"/>
          </a:xfrm>
          <a:prstGeom prst="rect">
            <a:avLst/>
          </a:prstGeom>
          <a:gradFill>
            <a:gsLst>
              <a:gs pos="14000">
                <a:schemeClr val="tx1"/>
              </a:gs>
              <a:gs pos="86000">
                <a:srgbClr val="FF000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57" name="Rectángulo 4"/>
          <p:cNvSpPr/>
          <p:nvPr/>
        </p:nvSpPr>
        <p:spPr>
          <a:xfrm>
            <a:off x="0" y="0"/>
            <a:ext cx="12192000" cy="1906588"/>
          </a:xfrm>
          <a:prstGeom prst="rect">
            <a:avLst/>
          </a:prstGeom>
          <a:gradFill>
            <a:gsLst>
              <a:gs pos="14000">
                <a:schemeClr val="tx1"/>
              </a:gs>
              <a:gs pos="86000">
                <a:srgbClr val="FF0000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1647825" y="152401"/>
            <a:ext cx="6673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sz="3600" b="1">
                <a:solidFill>
                  <a:srgbClr val="FFFFFF"/>
                </a:solidFill>
              </a:rPr>
              <a:t>Interacciones Fundamentales</a:t>
            </a:r>
            <a:endParaRPr lang="en-US" altLang="x-none" sz="3600" b="1">
              <a:solidFill>
                <a:srgbClr val="FFFFFF"/>
              </a:solidFill>
            </a:endParaRPr>
          </a:p>
        </p:txBody>
      </p:sp>
      <p:grpSp>
        <p:nvGrpSpPr>
          <p:cNvPr id="25605" name="Group 13"/>
          <p:cNvGrpSpPr>
            <a:grpSpLocks/>
          </p:cNvGrpSpPr>
          <p:nvPr/>
        </p:nvGrpSpPr>
        <p:grpSpPr bwMode="auto">
          <a:xfrm>
            <a:off x="6240464" y="2132014"/>
            <a:ext cx="4010025" cy="4383087"/>
            <a:chOff x="2971" y="1343"/>
            <a:chExt cx="2526" cy="2761"/>
          </a:xfrm>
        </p:grpSpPr>
        <p:sp>
          <p:nvSpPr>
            <p:cNvPr id="25617" name="Text Box 14"/>
            <p:cNvSpPr txBox="1">
              <a:spLocks noChangeArrowheads="1"/>
            </p:cNvSpPr>
            <p:nvPr/>
          </p:nvSpPr>
          <p:spPr bwMode="auto">
            <a:xfrm>
              <a:off x="4121" y="3038"/>
              <a:ext cx="1376" cy="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sz="2800" b="1">
                  <a:solidFill>
                    <a:srgbClr val="66FF99"/>
                  </a:solidFill>
                </a:rPr>
                <a:t>Partículas</a:t>
              </a:r>
            </a:p>
            <a:p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sz="2800" b="1">
                  <a:solidFill>
                    <a:srgbClr val="66FF99"/>
                  </a:solidFill>
                </a:rPr>
                <a:t>Mediadoras</a:t>
              </a:r>
            </a:p>
            <a:p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CO" altLang="x-none" sz="800" b="1">
                <a:solidFill>
                  <a:srgbClr val="66FF99"/>
                </a:solidFill>
              </a:endParaRPr>
            </a:p>
            <a:p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sz="2000" b="1">
                  <a:solidFill>
                    <a:srgbClr val="66FF99"/>
                  </a:solidFill>
                </a:rPr>
                <a:t>Interacciones</a:t>
              </a:r>
            </a:p>
            <a:p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sz="2000" b="1">
                  <a:solidFill>
                    <a:srgbClr val="66FF99"/>
                  </a:solidFill>
                </a:rPr>
                <a:t>Fundamentales</a:t>
              </a:r>
              <a:endParaRPr lang="en-US" altLang="x-none" sz="2000" b="1">
                <a:solidFill>
                  <a:srgbClr val="66FF99"/>
                </a:solidFill>
              </a:endParaRPr>
            </a:p>
          </p:txBody>
        </p:sp>
        <p:grpSp>
          <p:nvGrpSpPr>
            <p:cNvPr id="25618" name="Group 15"/>
            <p:cNvGrpSpPr>
              <a:grpSpLocks/>
            </p:cNvGrpSpPr>
            <p:nvPr/>
          </p:nvGrpSpPr>
          <p:grpSpPr bwMode="auto">
            <a:xfrm>
              <a:off x="2971" y="1343"/>
              <a:ext cx="1837" cy="1679"/>
              <a:chOff x="2971" y="1343"/>
              <a:chExt cx="1837" cy="1679"/>
            </a:xfrm>
          </p:grpSpPr>
          <p:sp>
            <p:nvSpPr>
              <p:cNvPr id="25619" name="Text Box 16"/>
              <p:cNvSpPr txBox="1">
                <a:spLocks noChangeArrowheads="1"/>
              </p:cNvSpPr>
              <p:nvPr/>
            </p:nvSpPr>
            <p:spPr bwMode="auto">
              <a:xfrm>
                <a:off x="4513" y="1574"/>
                <a:ext cx="295" cy="1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4572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s-CO" altLang="x-none" sz="2000" b="1">
                    <a:solidFill>
                      <a:srgbClr val="FFFFFF"/>
                    </a:solidFill>
                  </a:rPr>
                  <a:t>B</a:t>
                </a:r>
                <a:br>
                  <a:rPr lang="es-CO" altLang="x-none" sz="2000" b="1">
                    <a:solidFill>
                      <a:srgbClr val="FFFFFF"/>
                    </a:solidFill>
                  </a:rPr>
                </a:br>
                <a:r>
                  <a:rPr lang="es-CO" altLang="x-none" sz="2000" b="1">
                    <a:solidFill>
                      <a:srgbClr val="FFFFFF"/>
                    </a:solidFill>
                  </a:rPr>
                  <a:t>O</a:t>
                </a:r>
                <a:br>
                  <a:rPr lang="es-CO" altLang="x-none" sz="2000" b="1">
                    <a:solidFill>
                      <a:srgbClr val="FFFFFF"/>
                    </a:solidFill>
                  </a:rPr>
                </a:br>
                <a:r>
                  <a:rPr lang="es-CO" altLang="x-none" sz="2000" b="1">
                    <a:solidFill>
                      <a:srgbClr val="FFFFFF"/>
                    </a:solidFill>
                  </a:rPr>
                  <a:t>S</a:t>
                </a:r>
                <a:br>
                  <a:rPr lang="es-CO" altLang="x-none" sz="2000" b="1">
                    <a:solidFill>
                      <a:srgbClr val="FFFFFF"/>
                    </a:solidFill>
                  </a:rPr>
                </a:br>
                <a:r>
                  <a:rPr lang="es-CO" altLang="x-none" sz="2000" b="1">
                    <a:solidFill>
                      <a:srgbClr val="FFFFFF"/>
                    </a:solidFill>
                  </a:rPr>
                  <a:t>O</a:t>
                </a:r>
                <a:br>
                  <a:rPr lang="es-CO" altLang="x-none" sz="2000" b="1">
                    <a:solidFill>
                      <a:srgbClr val="FFFFFF"/>
                    </a:solidFill>
                  </a:rPr>
                </a:br>
                <a:r>
                  <a:rPr lang="es-CO" altLang="x-none" sz="2000" b="1">
                    <a:solidFill>
                      <a:srgbClr val="FFFFFF"/>
                    </a:solidFill>
                  </a:rPr>
                  <a:t>N</a:t>
                </a:r>
                <a:br>
                  <a:rPr lang="es-CO" altLang="x-none" sz="2000" b="1">
                    <a:solidFill>
                      <a:srgbClr val="FFFFFF"/>
                    </a:solidFill>
                  </a:rPr>
                </a:br>
                <a:r>
                  <a:rPr lang="es-CO" altLang="x-none" sz="2000" b="1">
                    <a:solidFill>
                      <a:srgbClr val="FFFFFF"/>
                    </a:solidFill>
                  </a:rPr>
                  <a:t>E</a:t>
                </a:r>
                <a:br>
                  <a:rPr lang="es-CO" altLang="x-none" sz="2000" b="1">
                    <a:solidFill>
                      <a:srgbClr val="FFFFFF"/>
                    </a:solidFill>
                  </a:rPr>
                </a:br>
                <a:r>
                  <a:rPr lang="es-CO" altLang="x-none" sz="2000" b="1">
                    <a:solidFill>
                      <a:srgbClr val="FFFFFF"/>
                    </a:solidFill>
                  </a:rPr>
                  <a:t>S</a:t>
                </a:r>
                <a:endParaRPr lang="en-US" altLang="x-none" sz="2000" b="1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5620" name="Group 17"/>
              <p:cNvGrpSpPr>
                <a:grpSpLocks/>
              </p:cNvGrpSpPr>
              <p:nvPr/>
            </p:nvGrpSpPr>
            <p:grpSpPr bwMode="auto">
              <a:xfrm>
                <a:off x="2971" y="1343"/>
                <a:ext cx="1451" cy="1679"/>
                <a:chOff x="2971" y="1343"/>
                <a:chExt cx="1451" cy="1679"/>
              </a:xfrm>
            </p:grpSpPr>
            <p:grpSp>
              <p:nvGrpSpPr>
                <p:cNvPr id="25621" name="Group 18"/>
                <p:cNvGrpSpPr>
                  <a:grpSpLocks/>
                </p:cNvGrpSpPr>
                <p:nvPr/>
              </p:nvGrpSpPr>
              <p:grpSpPr bwMode="auto">
                <a:xfrm>
                  <a:off x="3016" y="1343"/>
                  <a:ext cx="1406" cy="1560"/>
                  <a:chOff x="3379" y="917"/>
                  <a:chExt cx="1406" cy="1560"/>
                </a:xfrm>
              </p:grpSpPr>
              <p:pic>
                <p:nvPicPr>
                  <p:cNvPr id="25629" name="Picture 19" descr="FN0266M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375" t="33707" r="8333" b="38773"/>
                  <a:stretch>
                    <a:fillRect/>
                  </a:stretch>
                </p:blipFill>
                <p:spPr bwMode="auto">
                  <a:xfrm>
                    <a:off x="3379" y="1298"/>
                    <a:ext cx="1406" cy="11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563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33" y="917"/>
                    <a:ext cx="1254" cy="40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algn="r" eaLnBrk="1" fontAlgn="base" hangingPunct="1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s-CO" altLang="x-none" sz="3600" b="1">
                        <a:solidFill>
                          <a:srgbClr val="FFFFFF"/>
                        </a:solidFill>
                      </a:rPr>
                      <a:t>Fuerzas</a:t>
                    </a:r>
                    <a:endParaRPr lang="en-US" altLang="x-none" sz="3600" b="1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25622" name="Group 21"/>
                <p:cNvGrpSpPr>
                  <a:grpSpLocks/>
                </p:cNvGrpSpPr>
                <p:nvPr/>
              </p:nvGrpSpPr>
              <p:grpSpPr bwMode="auto">
                <a:xfrm>
                  <a:off x="2971" y="1706"/>
                  <a:ext cx="1451" cy="1316"/>
                  <a:chOff x="2971" y="1706"/>
                  <a:chExt cx="1451" cy="1316"/>
                </a:xfrm>
              </p:grpSpPr>
              <p:grpSp>
                <p:nvGrpSpPr>
                  <p:cNvPr id="25623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3016" y="1706"/>
                    <a:ext cx="1406" cy="1316"/>
                    <a:chOff x="3016" y="1706"/>
                    <a:chExt cx="1406" cy="1316"/>
                  </a:xfrm>
                </p:grpSpPr>
                <p:sp>
                  <p:nvSpPr>
                    <p:cNvPr id="25625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25" y="1706"/>
                      <a:ext cx="0" cy="1316"/>
                    </a:xfrm>
                    <a:prstGeom prst="lin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s-ES_tradnl">
                        <a:solidFill>
                          <a:prstClr val="black"/>
                        </a:solidFill>
                        <a:latin typeface="Arial" charset="0"/>
                        <a:ea typeface="ＭＳ Ｐゴシック" charset="-128"/>
                      </a:endParaRPr>
                    </a:p>
                  </p:txBody>
                </p:sp>
                <p:sp>
                  <p:nvSpPr>
                    <p:cNvPr id="25626" name="Line 2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016" y="2886"/>
                      <a:ext cx="1406" cy="0"/>
                    </a:xfrm>
                    <a:prstGeom prst="lin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s-ES_tradnl">
                        <a:solidFill>
                          <a:prstClr val="black"/>
                        </a:solidFill>
                        <a:latin typeface="Arial" charset="0"/>
                        <a:ea typeface="ＭＳ Ｐゴシック" charset="-128"/>
                      </a:endParaRPr>
                    </a:p>
                  </p:txBody>
                </p:sp>
                <p:sp>
                  <p:nvSpPr>
                    <p:cNvPr id="25627" name="Line 2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016" y="1797"/>
                      <a:ext cx="1406" cy="0"/>
                    </a:xfrm>
                    <a:prstGeom prst="lin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s-ES_tradnl">
                        <a:solidFill>
                          <a:prstClr val="black"/>
                        </a:solidFill>
                        <a:latin typeface="Arial" charset="0"/>
                        <a:ea typeface="ＭＳ Ｐゴシック" charset="-128"/>
                      </a:endParaRPr>
                    </a:p>
                  </p:txBody>
                </p:sp>
                <p:sp>
                  <p:nvSpPr>
                    <p:cNvPr id="25628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016" y="1752"/>
                      <a:ext cx="1406" cy="0"/>
                    </a:xfrm>
                    <a:prstGeom prst="lin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s-ES_tradnl">
                        <a:solidFill>
                          <a:prstClr val="black"/>
                        </a:solidFill>
                        <a:latin typeface="Arial" charset="0"/>
                        <a:ea typeface="ＭＳ Ｐゴシック" charset="-128"/>
                      </a:endParaRPr>
                    </a:p>
                  </p:txBody>
                </p:sp>
              </p:grpSp>
              <p:sp>
                <p:nvSpPr>
                  <p:cNvPr id="25624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971" y="2750"/>
                    <a:ext cx="181" cy="181"/>
                  </a:xfrm>
                  <a:prstGeom prst="line">
                    <a:avLst/>
                  </a:prstGeom>
                  <a:noFill/>
                  <a:ln w="762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defTabSz="914400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s-ES_tradnl">
                      <a:solidFill>
                        <a:prstClr val="black"/>
                      </a:solidFill>
                      <a:latin typeface="Arial" charset="0"/>
                      <a:ea typeface="ＭＳ Ｐゴシック" charset="-128"/>
                    </a:endParaRPr>
                  </a:p>
                </p:txBody>
              </p:sp>
            </p:grpSp>
          </p:grpSp>
        </p:grpSp>
      </p:grpSp>
      <p:sp>
        <p:nvSpPr>
          <p:cNvPr id="29" name="28 Rectángulo"/>
          <p:cNvSpPr>
            <a:spLocks noChangeArrowheads="1"/>
          </p:cNvSpPr>
          <p:nvPr/>
        </p:nvSpPr>
        <p:spPr bwMode="auto">
          <a:xfrm>
            <a:off x="6211889" y="2089151"/>
            <a:ext cx="3925887" cy="2708275"/>
          </a:xfrm>
          <a:prstGeom prst="rect">
            <a:avLst/>
          </a:prstGeom>
          <a:noFill/>
          <a:ln w="57150">
            <a:solidFill>
              <a:srgbClr val="CCC1DA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x-none" altLang="x-none" sz="1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25607" name="30 CuadroTexto"/>
          <p:cNvSpPr txBox="1">
            <a:spLocks noChangeArrowheads="1"/>
          </p:cNvSpPr>
          <p:nvPr/>
        </p:nvSpPr>
        <p:spPr bwMode="auto">
          <a:xfrm>
            <a:off x="5907088" y="885826"/>
            <a:ext cx="4343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>
                <a:solidFill>
                  <a:srgbClr val="FFFF00"/>
                </a:solidFill>
              </a:rPr>
              <a:t>Interacción </a:t>
            </a:r>
            <a:r>
              <a:rPr lang="es-CO" altLang="x-none" b="1">
                <a:solidFill>
                  <a:srgbClr val="FFFF00"/>
                </a:solidFill>
              </a:rPr>
              <a:t>Electromagnética</a:t>
            </a:r>
          </a:p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>
                <a:solidFill>
                  <a:srgbClr val="FFFF00"/>
                </a:solidFill>
              </a:rPr>
              <a:t>mediada por </a:t>
            </a:r>
            <a:r>
              <a:rPr lang="es-CO" altLang="x-none" b="1">
                <a:solidFill>
                  <a:srgbClr val="FFFF00"/>
                </a:solidFill>
              </a:rPr>
              <a:t>FOTONES</a:t>
            </a:r>
          </a:p>
        </p:txBody>
      </p:sp>
      <p:cxnSp>
        <p:nvCxnSpPr>
          <p:cNvPr id="33" name="32 Conector recto de flecha"/>
          <p:cNvCxnSpPr>
            <a:cxnSpLocks noChangeShapeType="1"/>
          </p:cNvCxnSpPr>
          <p:nvPr/>
        </p:nvCxnSpPr>
        <p:spPr bwMode="auto">
          <a:xfrm flipH="1">
            <a:off x="8434388" y="1760538"/>
            <a:ext cx="774700" cy="1162050"/>
          </a:xfrm>
          <a:prstGeom prst="straightConnector1">
            <a:avLst/>
          </a:prstGeom>
          <a:noFill/>
          <a:ln w="44450">
            <a:solidFill>
              <a:srgbClr val="FFFF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9" name="34 CuadroTexto"/>
          <p:cNvSpPr txBox="1">
            <a:spLocks noChangeArrowheads="1"/>
          </p:cNvSpPr>
          <p:nvPr/>
        </p:nvSpPr>
        <p:spPr bwMode="auto">
          <a:xfrm>
            <a:off x="243841" y="5168900"/>
            <a:ext cx="6610986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>
                <a:solidFill>
                  <a:srgbClr val="FFFFFF"/>
                </a:solidFill>
              </a:rPr>
              <a:t>Interacción nuclear </a:t>
            </a:r>
            <a:r>
              <a:rPr lang="es-CO" altLang="x-none" b="1">
                <a:solidFill>
                  <a:srgbClr val="FFFFFF"/>
                </a:solidFill>
              </a:rPr>
              <a:t>FUERTE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dirty="0">
                <a:solidFill>
                  <a:srgbClr val="FFFFFF"/>
                </a:solidFill>
              </a:rPr>
              <a:t>mediada por </a:t>
            </a:r>
            <a:r>
              <a:rPr lang="es-CO" altLang="x-none" b="1" dirty="0">
                <a:solidFill>
                  <a:srgbClr val="FFFFFF"/>
                </a:solidFill>
              </a:rPr>
              <a:t>GLUONES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dirty="0">
                <a:solidFill>
                  <a:srgbClr val="FFFFFF"/>
                </a:solidFill>
              </a:rPr>
              <a:t>liga quarks en protones y neutrones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dirty="0">
                <a:solidFill>
                  <a:srgbClr val="FFFFFF"/>
                </a:solidFill>
              </a:rPr>
              <a:t>y a estos en los núcleos atómicos</a:t>
            </a:r>
          </a:p>
        </p:txBody>
      </p:sp>
      <p:cxnSp>
        <p:nvCxnSpPr>
          <p:cNvPr id="36" name="35 Conector recto de flecha"/>
          <p:cNvCxnSpPr>
            <a:cxnSpLocks noChangeShapeType="1"/>
          </p:cNvCxnSpPr>
          <p:nvPr/>
        </p:nvCxnSpPr>
        <p:spPr bwMode="auto">
          <a:xfrm flipV="1">
            <a:off x="5595939" y="4505326"/>
            <a:ext cx="2066925" cy="1243013"/>
          </a:xfrm>
          <a:prstGeom prst="straightConnector1">
            <a:avLst/>
          </a:prstGeom>
          <a:noFill/>
          <a:ln w="44450">
            <a:solidFill>
              <a:schemeClr val="bg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1" name="42 CuadroTexto"/>
          <p:cNvSpPr txBox="1">
            <a:spLocks noChangeArrowheads="1"/>
          </p:cNvSpPr>
          <p:nvPr/>
        </p:nvSpPr>
        <p:spPr bwMode="auto">
          <a:xfrm>
            <a:off x="502920" y="1522413"/>
            <a:ext cx="56382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dirty="0">
                <a:solidFill>
                  <a:srgbClr val="66FFCC"/>
                </a:solidFill>
              </a:rPr>
              <a:t>Interacción nuclear </a:t>
            </a:r>
            <a:r>
              <a:rPr lang="es-CO" altLang="x-none" b="1" dirty="0">
                <a:solidFill>
                  <a:srgbClr val="66FFCC"/>
                </a:solidFill>
              </a:rPr>
              <a:t>DÉBIL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dirty="0">
                <a:solidFill>
                  <a:srgbClr val="66FFCC"/>
                </a:solidFill>
              </a:rPr>
              <a:t>mediada por </a:t>
            </a:r>
            <a:r>
              <a:rPr lang="es-CO" altLang="x-none" b="1" dirty="0">
                <a:solidFill>
                  <a:srgbClr val="66FFCC"/>
                </a:solidFill>
              </a:rPr>
              <a:t>bosones W</a:t>
            </a:r>
            <a:r>
              <a:rPr lang="es-CO" altLang="x-none" b="1" baseline="30000" dirty="0">
                <a:solidFill>
                  <a:srgbClr val="66FFCC"/>
                </a:solidFill>
              </a:rPr>
              <a:t>±</a:t>
            </a:r>
            <a:r>
              <a:rPr lang="es-CO" altLang="x-none" b="1" dirty="0">
                <a:solidFill>
                  <a:srgbClr val="66FFCC"/>
                </a:solidFill>
              </a:rPr>
              <a:t> y Z</a:t>
            </a:r>
            <a:r>
              <a:rPr lang="es-CO" altLang="x-none" b="1" baseline="30000" dirty="0">
                <a:solidFill>
                  <a:srgbClr val="66FFCC"/>
                </a:solidFill>
              </a:rPr>
              <a:t>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dirty="0">
                <a:solidFill>
                  <a:srgbClr val="66FFCC"/>
                </a:solidFill>
              </a:rPr>
              <a:t>responsable por los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dirty="0">
                <a:solidFill>
                  <a:srgbClr val="66FFCC"/>
                </a:solidFill>
              </a:rPr>
              <a:t>decaimientos radioactivos</a:t>
            </a:r>
          </a:p>
        </p:txBody>
      </p:sp>
      <p:cxnSp>
        <p:nvCxnSpPr>
          <p:cNvPr id="45" name="44 Conector recto de flecha"/>
          <p:cNvCxnSpPr>
            <a:cxnSpLocks noChangeShapeType="1"/>
          </p:cNvCxnSpPr>
          <p:nvPr/>
        </p:nvCxnSpPr>
        <p:spPr bwMode="auto">
          <a:xfrm>
            <a:off x="4797426" y="2351088"/>
            <a:ext cx="1730375" cy="1763712"/>
          </a:xfrm>
          <a:prstGeom prst="straightConnector1">
            <a:avLst/>
          </a:prstGeom>
          <a:noFill/>
          <a:ln w="44450">
            <a:solidFill>
              <a:srgbClr val="66FFCC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47 Conector recto de flecha"/>
          <p:cNvCxnSpPr>
            <a:cxnSpLocks noChangeShapeType="1"/>
          </p:cNvCxnSpPr>
          <p:nvPr/>
        </p:nvCxnSpPr>
        <p:spPr bwMode="auto">
          <a:xfrm>
            <a:off x="4797426" y="2351088"/>
            <a:ext cx="1882775" cy="741362"/>
          </a:xfrm>
          <a:prstGeom prst="straightConnector1">
            <a:avLst/>
          </a:prstGeom>
          <a:noFill/>
          <a:ln w="44450">
            <a:solidFill>
              <a:srgbClr val="66FFCC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561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630041"/>
              </p:ext>
            </p:extLst>
          </p:nvPr>
        </p:nvGraphicFramePr>
        <p:xfrm>
          <a:off x="1054102" y="3183543"/>
          <a:ext cx="3538538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9" name="Equation" r:id="rId6" imgW="1181100" imgH="228600" progId="Equation.3">
                  <p:embed/>
                </p:oleObj>
              </mc:Choice>
              <mc:Fallback>
                <p:oleObj name="Equation" r:id="rId6" imgW="1181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2" y="3183543"/>
                        <a:ext cx="3538538" cy="43021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5" name="55 CuadroTexto"/>
          <p:cNvSpPr txBox="1">
            <a:spLocks noChangeArrowheads="1"/>
          </p:cNvSpPr>
          <p:nvPr/>
        </p:nvSpPr>
        <p:spPr bwMode="auto">
          <a:xfrm>
            <a:off x="1054103" y="4159251"/>
            <a:ext cx="36813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sz="1800" b="1">
                <a:solidFill>
                  <a:srgbClr val="66FFCC"/>
                </a:solidFill>
              </a:rPr>
              <a:t>Masas</a:t>
            </a:r>
            <a:r>
              <a:rPr lang="es-CO" altLang="x-none" sz="1800">
                <a:solidFill>
                  <a:srgbClr val="66FFCC"/>
                </a:solidFill>
              </a:rPr>
              <a:t> muy grandes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CO" altLang="x-none" sz="1800" dirty="0">
                <a:solidFill>
                  <a:srgbClr val="66FFCC"/>
                </a:solidFill>
              </a:rPr>
              <a:t>las de los bosones </a:t>
            </a:r>
            <a:r>
              <a:rPr lang="es-CO" altLang="x-none" sz="1800" b="1" dirty="0">
                <a:solidFill>
                  <a:srgbClr val="66FFCC"/>
                </a:solidFill>
              </a:rPr>
              <a:t>W</a:t>
            </a:r>
            <a:r>
              <a:rPr lang="es-CO" altLang="x-none" sz="1800" b="1" baseline="30000" dirty="0">
                <a:solidFill>
                  <a:srgbClr val="66FFCC"/>
                </a:solidFill>
              </a:rPr>
              <a:t>±</a:t>
            </a:r>
            <a:r>
              <a:rPr lang="es-CO" altLang="x-none" sz="1800" b="1" dirty="0">
                <a:solidFill>
                  <a:srgbClr val="66FFCC"/>
                </a:solidFill>
              </a:rPr>
              <a:t> y Z</a:t>
            </a:r>
            <a:r>
              <a:rPr lang="es-CO" altLang="x-none" sz="1800" b="1" baseline="30000" dirty="0">
                <a:solidFill>
                  <a:srgbClr val="66FFCC"/>
                </a:solidFill>
              </a:rPr>
              <a:t>0</a:t>
            </a:r>
            <a:r>
              <a:rPr lang="es-CO" altLang="x-none" sz="1800" dirty="0">
                <a:solidFill>
                  <a:srgbClr val="66FFCC"/>
                </a:solidFill>
              </a:rPr>
              <a:t> </a:t>
            </a:r>
          </a:p>
        </p:txBody>
      </p:sp>
      <p:graphicFrame>
        <p:nvGraphicFramePr>
          <p:cNvPr id="2561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20058"/>
              </p:ext>
            </p:extLst>
          </p:nvPr>
        </p:nvGraphicFramePr>
        <p:xfrm>
          <a:off x="1092202" y="3737611"/>
          <a:ext cx="350043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0" name="Equation" r:id="rId8" imgW="1168400" imgH="241300" progId="Equation.3">
                  <p:embed/>
                </p:oleObj>
              </mc:Choice>
              <mc:Fallback>
                <p:oleObj name="Equation" r:id="rId8" imgW="1168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2" y="3737611"/>
                        <a:ext cx="3500438" cy="45561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933859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30 Grupo"/>
          <p:cNvGrpSpPr>
            <a:grpSpLocks/>
          </p:cNvGrpSpPr>
          <p:nvPr/>
        </p:nvGrpSpPr>
        <p:grpSpPr bwMode="auto">
          <a:xfrm>
            <a:off x="1735138" y="152401"/>
            <a:ext cx="8515350" cy="6488113"/>
            <a:chOff x="210450" y="152398"/>
            <a:chExt cx="8516056" cy="6487888"/>
          </a:xfrm>
        </p:grpSpPr>
        <p:sp>
          <p:nvSpPr>
            <p:cNvPr id="27651" name="Text Box 3"/>
            <p:cNvSpPr txBox="1">
              <a:spLocks noChangeArrowheads="1"/>
            </p:cNvSpPr>
            <p:nvPr/>
          </p:nvSpPr>
          <p:spPr bwMode="auto">
            <a:xfrm>
              <a:off x="210450" y="152398"/>
              <a:ext cx="5212194" cy="646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sz="3600" b="1">
                  <a:solidFill>
                    <a:srgbClr val="00FFFF"/>
                  </a:solidFill>
                </a:rPr>
                <a:t>Partículas Elementales</a:t>
              </a:r>
              <a:endParaRPr lang="en-US" altLang="x-none" sz="3600" b="1">
                <a:solidFill>
                  <a:srgbClr val="00FFFF"/>
                </a:solidFill>
              </a:endParaRPr>
            </a:p>
          </p:txBody>
        </p:sp>
        <p:pic>
          <p:nvPicPr>
            <p:cNvPr id="27652" name="Picture 4" descr="FN0266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7" t="5299" r="55583" b="58707"/>
            <a:stretch>
              <a:fillRect/>
            </a:stretch>
          </p:blipFill>
          <p:spPr bwMode="auto">
            <a:xfrm>
              <a:off x="928688" y="1152525"/>
              <a:ext cx="2952750" cy="244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352425" y="2132013"/>
              <a:ext cx="8374081" cy="4321175"/>
              <a:chOff x="222" y="1343"/>
              <a:chExt cx="5275" cy="2722"/>
            </a:xfrm>
          </p:grpSpPr>
          <p:grpSp>
            <p:nvGrpSpPr>
              <p:cNvPr id="27657" name="Group 6"/>
              <p:cNvGrpSpPr>
                <a:grpSpLocks/>
              </p:cNvGrpSpPr>
              <p:nvPr/>
            </p:nvGrpSpPr>
            <p:grpSpPr bwMode="auto">
              <a:xfrm>
                <a:off x="222" y="1344"/>
                <a:ext cx="2204" cy="2721"/>
                <a:chOff x="222" y="1344"/>
                <a:chExt cx="2204" cy="2721"/>
              </a:xfrm>
            </p:grpSpPr>
            <p:grpSp>
              <p:nvGrpSpPr>
                <p:cNvPr id="27673" name="Group 7"/>
                <p:cNvGrpSpPr>
                  <a:grpSpLocks/>
                </p:cNvGrpSpPr>
                <p:nvPr/>
              </p:nvGrpSpPr>
              <p:grpSpPr bwMode="auto">
                <a:xfrm>
                  <a:off x="603" y="2449"/>
                  <a:ext cx="1815" cy="1616"/>
                  <a:chOff x="748" y="2704"/>
                  <a:chExt cx="1815" cy="1616"/>
                </a:xfrm>
              </p:grpSpPr>
              <p:sp>
                <p:nvSpPr>
                  <p:cNvPr id="27677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02" y="3916"/>
                    <a:ext cx="1633" cy="40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eaLnBrk="1" fontAlgn="base" hangingPunct="1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s-CO" altLang="x-none" sz="3600" b="1">
                        <a:solidFill>
                          <a:srgbClr val="FFFFFF"/>
                        </a:solidFill>
                      </a:rPr>
                      <a:t>Leptones</a:t>
                    </a:r>
                    <a:endParaRPr lang="en-US" altLang="x-none" sz="3600" b="1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27678" name="Picture 9" descr="FN0266M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04" t="55066" r="55583" b="16339"/>
                  <a:stretch>
                    <a:fillRect/>
                  </a:stretch>
                </p:blipFill>
                <p:spPr bwMode="auto">
                  <a:xfrm>
                    <a:off x="748" y="2704"/>
                    <a:ext cx="1815" cy="12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2767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22" y="1497"/>
                  <a:ext cx="409" cy="17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fontAlgn="base" hangingPunct="1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es-CO" altLang="x-none" sz="2000" b="1">
                      <a:solidFill>
                        <a:srgbClr val="FFFFFF"/>
                      </a:solidFill>
                    </a:rPr>
                    <a:t>F</a:t>
                  </a:r>
                  <a:br>
                    <a:rPr lang="es-CO" altLang="x-none" sz="2000" b="1">
                      <a:solidFill>
                        <a:srgbClr val="FFFFFF"/>
                      </a:solidFill>
                    </a:rPr>
                  </a:br>
                  <a:r>
                    <a:rPr lang="es-CO" altLang="x-none" sz="2000" b="1">
                      <a:solidFill>
                        <a:srgbClr val="FFFFFF"/>
                      </a:solidFill>
                    </a:rPr>
                    <a:t>E</a:t>
                  </a:r>
                  <a:br>
                    <a:rPr lang="es-CO" altLang="x-none" sz="2000" b="1">
                      <a:solidFill>
                        <a:srgbClr val="FFFFFF"/>
                      </a:solidFill>
                    </a:rPr>
                  </a:br>
                  <a:r>
                    <a:rPr lang="es-CO" altLang="x-none" sz="2000" b="1">
                      <a:solidFill>
                        <a:srgbClr val="FFFFFF"/>
                      </a:solidFill>
                    </a:rPr>
                    <a:t>R</a:t>
                  </a:r>
                  <a:br>
                    <a:rPr lang="es-CO" altLang="x-none" sz="2000" b="1">
                      <a:solidFill>
                        <a:srgbClr val="FFFFFF"/>
                      </a:solidFill>
                    </a:rPr>
                  </a:br>
                  <a:r>
                    <a:rPr lang="es-CO" altLang="x-none" sz="2000" b="1">
                      <a:solidFill>
                        <a:srgbClr val="FFFFFF"/>
                      </a:solidFill>
                    </a:rPr>
                    <a:t>M</a:t>
                  </a:r>
                  <a:br>
                    <a:rPr lang="es-CO" altLang="x-none" sz="2000" b="1">
                      <a:solidFill>
                        <a:srgbClr val="FFFFFF"/>
                      </a:solidFill>
                    </a:rPr>
                  </a:br>
                  <a:r>
                    <a:rPr lang="es-CO" altLang="x-none" sz="2000" b="1">
                      <a:solidFill>
                        <a:srgbClr val="FFFFFF"/>
                      </a:solidFill>
                    </a:rPr>
                    <a:t>I</a:t>
                  </a:r>
                  <a:br>
                    <a:rPr lang="es-CO" altLang="x-none" sz="2000" b="1">
                      <a:solidFill>
                        <a:srgbClr val="FFFFFF"/>
                      </a:solidFill>
                    </a:rPr>
                  </a:br>
                  <a:r>
                    <a:rPr lang="es-CO" altLang="x-none" sz="2000" b="1">
                      <a:solidFill>
                        <a:srgbClr val="FFFFFF"/>
                      </a:solidFill>
                    </a:rPr>
                    <a:t>O</a:t>
                  </a:r>
                  <a:br>
                    <a:rPr lang="es-CO" altLang="x-none" sz="2000" b="1">
                      <a:solidFill>
                        <a:srgbClr val="FFFFFF"/>
                      </a:solidFill>
                    </a:rPr>
                  </a:br>
                  <a:r>
                    <a:rPr lang="es-CO" altLang="x-none" sz="2000" b="1">
                      <a:solidFill>
                        <a:srgbClr val="FFFFFF"/>
                      </a:solidFill>
                    </a:rPr>
                    <a:t>N</a:t>
                  </a:r>
                  <a:br>
                    <a:rPr lang="es-CO" altLang="x-none" sz="2000" b="1">
                      <a:solidFill>
                        <a:srgbClr val="FFFFFF"/>
                      </a:solidFill>
                    </a:rPr>
                  </a:br>
                  <a:r>
                    <a:rPr lang="es-CO" altLang="x-none" sz="2000" b="1">
                      <a:solidFill>
                        <a:srgbClr val="FFFFFF"/>
                      </a:solidFill>
                    </a:rPr>
                    <a:t>E</a:t>
                  </a:r>
                  <a:br>
                    <a:rPr lang="es-CO" altLang="x-none" sz="2000" b="1">
                      <a:solidFill>
                        <a:srgbClr val="FFFFFF"/>
                      </a:solidFill>
                    </a:rPr>
                  </a:br>
                  <a:r>
                    <a:rPr lang="es-CO" altLang="x-none" sz="2000" b="1">
                      <a:solidFill>
                        <a:srgbClr val="FFFFFF"/>
                      </a:solidFill>
                    </a:rPr>
                    <a:t>S</a:t>
                  </a:r>
                  <a:endParaRPr lang="en-US" altLang="x-none" sz="2000" b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7675" name="Line 11"/>
                <p:cNvSpPr>
                  <a:spLocks noChangeShapeType="1"/>
                </p:cNvSpPr>
                <p:nvPr/>
              </p:nvSpPr>
              <p:spPr bwMode="auto">
                <a:xfrm>
                  <a:off x="2426" y="1344"/>
                  <a:ext cx="0" cy="2041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s-ES_tradnl">
                    <a:solidFill>
                      <a:prstClr val="black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  <p:sp>
              <p:nvSpPr>
                <p:cNvPr id="27676" name="Line 12"/>
                <p:cNvSpPr>
                  <a:spLocks noChangeShapeType="1"/>
                </p:cNvSpPr>
                <p:nvPr/>
              </p:nvSpPr>
              <p:spPr bwMode="auto">
                <a:xfrm>
                  <a:off x="1156" y="2450"/>
                  <a:ext cx="1270" cy="0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s-ES_tradnl">
                    <a:solidFill>
                      <a:prstClr val="black"/>
                    </a:solidFill>
                    <a:latin typeface="Arial" charset="0"/>
                    <a:ea typeface="ＭＳ Ｐゴシック" charset="-128"/>
                  </a:endParaRPr>
                </a:p>
              </p:txBody>
            </p:sp>
          </p:grpSp>
          <p:grpSp>
            <p:nvGrpSpPr>
              <p:cNvPr id="27658" name="Group 13"/>
              <p:cNvGrpSpPr>
                <a:grpSpLocks/>
              </p:cNvGrpSpPr>
              <p:nvPr/>
            </p:nvGrpSpPr>
            <p:grpSpPr bwMode="auto">
              <a:xfrm>
                <a:off x="2971" y="1343"/>
                <a:ext cx="2526" cy="2490"/>
                <a:chOff x="2971" y="1343"/>
                <a:chExt cx="2526" cy="2490"/>
              </a:xfrm>
            </p:grpSpPr>
            <p:sp>
              <p:nvSpPr>
                <p:cNvPr id="2765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110" y="3038"/>
                  <a:ext cx="2387" cy="7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defTabSz="4572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-CO" altLang="x-none" sz="2800" b="1">
                      <a:solidFill>
                        <a:srgbClr val="66FF99"/>
                      </a:solidFill>
                    </a:rPr>
                    <a:t>Partículas</a:t>
                  </a:r>
                </a:p>
                <a:p>
                  <a:pPr algn="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-CO" altLang="x-none" sz="2800" b="1">
                      <a:solidFill>
                        <a:srgbClr val="66FF99"/>
                      </a:solidFill>
                    </a:rPr>
                    <a:t>Mediadoras</a:t>
                  </a:r>
                </a:p>
                <a:p>
                  <a:pPr algn="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-CO" altLang="x-none" sz="2000" b="1">
                      <a:solidFill>
                        <a:srgbClr val="66FF99"/>
                      </a:solidFill>
                    </a:rPr>
                    <a:t>Interacciones Fundamentales</a:t>
                  </a:r>
                  <a:endParaRPr lang="en-US" altLang="x-none" sz="2000" b="1">
                    <a:solidFill>
                      <a:srgbClr val="66FF99"/>
                    </a:solidFill>
                  </a:endParaRPr>
                </a:p>
              </p:txBody>
            </p:sp>
            <p:grpSp>
              <p:nvGrpSpPr>
                <p:cNvPr id="27660" name="Group 15"/>
                <p:cNvGrpSpPr>
                  <a:grpSpLocks/>
                </p:cNvGrpSpPr>
                <p:nvPr/>
              </p:nvGrpSpPr>
              <p:grpSpPr bwMode="auto">
                <a:xfrm>
                  <a:off x="2971" y="1343"/>
                  <a:ext cx="1837" cy="1679"/>
                  <a:chOff x="2971" y="1343"/>
                  <a:chExt cx="1837" cy="1679"/>
                </a:xfrm>
              </p:grpSpPr>
              <p:sp>
                <p:nvSpPr>
                  <p:cNvPr id="27661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3" y="1574"/>
                    <a:ext cx="295" cy="140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1pPr>
                    <a:lvl2pPr marL="742950" indent="-28575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2pPr>
                    <a:lvl3pPr marL="11430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3pPr>
                    <a:lvl4pPr marL="16002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4pPr>
                    <a:lvl5pPr marL="2057400" indent="-228600" defTabSz="457200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eaLnBrk="1" fontAlgn="base" hangingPunct="1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s-CO" altLang="x-none" sz="2000" b="1">
                        <a:solidFill>
                          <a:srgbClr val="FFFFFF"/>
                        </a:solidFill>
                      </a:rPr>
                      <a:t>B</a:t>
                    </a:r>
                    <a:br>
                      <a:rPr lang="es-CO" altLang="x-none" sz="2000" b="1">
                        <a:solidFill>
                          <a:srgbClr val="FFFFFF"/>
                        </a:solidFill>
                      </a:rPr>
                    </a:br>
                    <a:r>
                      <a:rPr lang="es-CO" altLang="x-none" sz="2000" b="1">
                        <a:solidFill>
                          <a:srgbClr val="FFFFFF"/>
                        </a:solidFill>
                      </a:rPr>
                      <a:t>O</a:t>
                    </a:r>
                    <a:br>
                      <a:rPr lang="es-CO" altLang="x-none" sz="2000" b="1">
                        <a:solidFill>
                          <a:srgbClr val="FFFFFF"/>
                        </a:solidFill>
                      </a:rPr>
                    </a:br>
                    <a:r>
                      <a:rPr lang="es-CO" altLang="x-none" sz="2000" b="1">
                        <a:solidFill>
                          <a:srgbClr val="FFFFFF"/>
                        </a:solidFill>
                      </a:rPr>
                      <a:t>S</a:t>
                    </a:r>
                    <a:br>
                      <a:rPr lang="es-CO" altLang="x-none" sz="2000" b="1">
                        <a:solidFill>
                          <a:srgbClr val="FFFFFF"/>
                        </a:solidFill>
                      </a:rPr>
                    </a:br>
                    <a:r>
                      <a:rPr lang="es-CO" altLang="x-none" sz="2000" b="1">
                        <a:solidFill>
                          <a:srgbClr val="FFFFFF"/>
                        </a:solidFill>
                      </a:rPr>
                      <a:t>O</a:t>
                    </a:r>
                    <a:br>
                      <a:rPr lang="es-CO" altLang="x-none" sz="2000" b="1">
                        <a:solidFill>
                          <a:srgbClr val="FFFFFF"/>
                        </a:solidFill>
                      </a:rPr>
                    </a:br>
                    <a:r>
                      <a:rPr lang="es-CO" altLang="x-none" sz="2000" b="1">
                        <a:solidFill>
                          <a:srgbClr val="FFFFFF"/>
                        </a:solidFill>
                      </a:rPr>
                      <a:t>N</a:t>
                    </a:r>
                    <a:br>
                      <a:rPr lang="es-CO" altLang="x-none" sz="2000" b="1">
                        <a:solidFill>
                          <a:srgbClr val="FFFFFF"/>
                        </a:solidFill>
                      </a:rPr>
                    </a:br>
                    <a:r>
                      <a:rPr lang="es-CO" altLang="x-none" sz="2000" b="1">
                        <a:solidFill>
                          <a:srgbClr val="FFFFFF"/>
                        </a:solidFill>
                      </a:rPr>
                      <a:t>E</a:t>
                    </a:r>
                    <a:br>
                      <a:rPr lang="es-CO" altLang="x-none" sz="2000" b="1">
                        <a:solidFill>
                          <a:srgbClr val="FFFFFF"/>
                        </a:solidFill>
                      </a:rPr>
                    </a:br>
                    <a:r>
                      <a:rPr lang="es-CO" altLang="x-none" sz="2000" b="1">
                        <a:solidFill>
                          <a:srgbClr val="FFFFFF"/>
                        </a:solidFill>
                      </a:rPr>
                      <a:t>S</a:t>
                    </a:r>
                    <a:endParaRPr lang="en-US" altLang="x-none" sz="2000" b="1">
                      <a:solidFill>
                        <a:srgbClr val="FFFFFF"/>
                      </a:solidFill>
                    </a:endParaRPr>
                  </a:p>
                </p:txBody>
              </p:sp>
              <p:grpSp>
                <p:nvGrpSpPr>
                  <p:cNvPr id="27662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2971" y="1343"/>
                    <a:ext cx="1451" cy="1679"/>
                    <a:chOff x="2971" y="1343"/>
                    <a:chExt cx="1451" cy="1679"/>
                  </a:xfrm>
                </p:grpSpPr>
                <p:grpSp>
                  <p:nvGrpSpPr>
                    <p:cNvPr id="27663" name="Group 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16" y="1343"/>
                      <a:ext cx="1406" cy="1560"/>
                      <a:chOff x="3379" y="917"/>
                      <a:chExt cx="1406" cy="1560"/>
                    </a:xfrm>
                  </p:grpSpPr>
                  <p:pic>
                    <p:nvPicPr>
                      <p:cNvPr id="27671" name="Picture 19" descr="FN0266M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375" t="33707" r="8333" b="38773"/>
                      <a:stretch>
                        <a:fillRect/>
                      </a:stretch>
                    </p:blipFill>
                    <p:spPr bwMode="auto">
                      <a:xfrm>
                        <a:off x="3379" y="1298"/>
                        <a:ext cx="1406" cy="1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27672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433" y="917"/>
                        <a:ext cx="1254" cy="40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>
                        <a:spAutoFit/>
                      </a:bodyPr>
                      <a:lstStyle>
                        <a:lvl1pPr defTabSz="4572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</a:defRPr>
                        </a:lvl1pPr>
                        <a:lvl2pPr marL="742950" indent="-285750" defTabSz="4572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</a:defRPr>
                        </a:lvl2pPr>
                        <a:lvl3pPr marL="1143000" indent="-228600" defTabSz="4572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</a:defRPr>
                        </a:lvl3pPr>
                        <a:lvl4pPr marL="1600200" indent="-228600" defTabSz="4572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</a:defRPr>
                        </a:lvl4pPr>
                        <a:lvl5pPr marL="2057400" indent="-228600" defTabSz="457200" eaLnBrk="0" hangingPunct="0"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</a:defRPr>
                        </a:lvl5pPr>
                        <a:lvl6pPr marL="2514600" indent="-228600" defTabSz="4572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</a:defRPr>
                        </a:lvl6pPr>
                        <a:lvl7pPr marL="2971800" indent="-228600" defTabSz="4572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</a:defRPr>
                        </a:lvl7pPr>
                        <a:lvl8pPr marL="3429000" indent="-228600" defTabSz="4572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</a:defRPr>
                        </a:lvl8pPr>
                        <a:lvl9pPr marL="3886200" indent="-228600" defTabSz="4572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" charset="0"/>
                            <a:ea typeface="ＭＳ Ｐゴシック" charset="-128"/>
                          </a:defRPr>
                        </a:lvl9pPr>
                      </a:lstStyle>
                      <a:p>
                        <a:pPr algn="r" eaLnBrk="1" fontAlgn="base" hangingPunct="1"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s-CO" altLang="x-none" sz="3600" b="1">
                            <a:solidFill>
                              <a:srgbClr val="FFFFFF"/>
                            </a:solidFill>
                          </a:rPr>
                          <a:t>Fuerzas</a:t>
                        </a:r>
                        <a:endParaRPr lang="en-US" altLang="x-none" sz="3600" b="1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7664" name="Group 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71" y="1706"/>
                      <a:ext cx="1451" cy="1316"/>
                      <a:chOff x="2971" y="1706"/>
                      <a:chExt cx="1451" cy="1316"/>
                    </a:xfrm>
                  </p:grpSpPr>
                  <p:grpSp>
                    <p:nvGrpSpPr>
                      <p:cNvPr id="27665" name="Group 2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016" y="1706"/>
                        <a:ext cx="1406" cy="1316"/>
                        <a:chOff x="3016" y="1706"/>
                        <a:chExt cx="1406" cy="1316"/>
                      </a:xfrm>
                    </p:grpSpPr>
                    <p:sp>
                      <p:nvSpPr>
                        <p:cNvPr id="27667" name="Line 2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025" y="1706"/>
                          <a:ext cx="0" cy="1316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s-ES_tradnl">
                            <a:solidFill>
                              <a:prstClr val="black"/>
                            </a:solidFill>
                            <a:latin typeface="Arial" charset="0"/>
                            <a:ea typeface="ＭＳ Ｐゴシック" charset="-128"/>
                          </a:endParaRPr>
                        </a:p>
                      </p:txBody>
                    </p:sp>
                    <p:sp>
                      <p:nvSpPr>
                        <p:cNvPr id="27668" name="Line 2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3016" y="2886"/>
                          <a:ext cx="1406" cy="0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s-ES_tradnl">
                            <a:solidFill>
                              <a:prstClr val="black"/>
                            </a:solidFill>
                            <a:latin typeface="Arial" charset="0"/>
                            <a:ea typeface="ＭＳ Ｐゴシック" charset="-128"/>
                          </a:endParaRPr>
                        </a:p>
                      </p:txBody>
                    </p:sp>
                    <p:sp>
                      <p:nvSpPr>
                        <p:cNvPr id="27669" name="Line 2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3016" y="1797"/>
                          <a:ext cx="1406" cy="0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s-ES_tradnl">
                            <a:solidFill>
                              <a:prstClr val="black"/>
                            </a:solidFill>
                            <a:latin typeface="Arial" charset="0"/>
                            <a:ea typeface="ＭＳ Ｐゴシック" charset="-128"/>
                          </a:endParaRPr>
                        </a:p>
                      </p:txBody>
                    </p:sp>
                    <p:sp>
                      <p:nvSpPr>
                        <p:cNvPr id="27670" name="Line 2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3016" y="1752"/>
                          <a:ext cx="1406" cy="0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914400" fontAlgn="base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s-ES_tradnl">
                            <a:solidFill>
                              <a:prstClr val="black"/>
                            </a:solidFill>
                            <a:latin typeface="Arial" charset="0"/>
                            <a:ea typeface="ＭＳ Ｐゴシック" charset="-128"/>
                          </a:endParaRPr>
                        </a:p>
                      </p:txBody>
                    </p:sp>
                  </p:grpSp>
                  <p:sp>
                    <p:nvSpPr>
                      <p:cNvPr id="27666" name="Line 2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971" y="2750"/>
                        <a:ext cx="181" cy="181"/>
                      </a:xfrm>
                      <a:prstGeom prst="line">
                        <a:avLst/>
                      </a:prstGeom>
                      <a:noFill/>
                      <a:ln w="762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defTabSz="91440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s-ES_tradnl">
                          <a:solidFill>
                            <a:prstClr val="black"/>
                          </a:solidFill>
                          <a:latin typeface="Arial" charset="0"/>
                          <a:ea typeface="ＭＳ Ｐゴシック" charset="-128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8" name="27 Rectángulo"/>
            <p:cNvSpPr>
              <a:spLocks noChangeArrowheads="1"/>
            </p:cNvSpPr>
            <p:nvPr/>
          </p:nvSpPr>
          <p:spPr bwMode="auto">
            <a:xfrm>
              <a:off x="351749" y="1052480"/>
              <a:ext cx="3926213" cy="5587806"/>
            </a:xfrm>
            <a:prstGeom prst="rect">
              <a:avLst/>
            </a:prstGeom>
            <a:noFill/>
            <a:ln w="57150">
              <a:solidFill>
                <a:srgbClr val="00FF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x-none" altLang="x-none" sz="180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29" name="28 Rectángulo"/>
            <p:cNvSpPr>
              <a:spLocks noChangeArrowheads="1"/>
            </p:cNvSpPr>
            <p:nvPr/>
          </p:nvSpPr>
          <p:spPr bwMode="auto">
            <a:xfrm>
              <a:off x="4687571" y="2089081"/>
              <a:ext cx="3926212" cy="2708181"/>
            </a:xfrm>
            <a:prstGeom prst="rect">
              <a:avLst/>
            </a:prstGeom>
            <a:noFill/>
            <a:ln w="57150">
              <a:solidFill>
                <a:srgbClr val="66FF99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x-none" altLang="x-none" sz="180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27656" name="Text Box 3"/>
            <p:cNvSpPr txBox="1">
              <a:spLocks noChangeArrowheads="1"/>
            </p:cNvSpPr>
            <p:nvPr/>
          </p:nvSpPr>
          <p:spPr bwMode="auto">
            <a:xfrm>
              <a:off x="4327178" y="660380"/>
              <a:ext cx="2725964" cy="954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sz="2800" b="1">
                  <a:solidFill>
                    <a:srgbClr val="00FFFF"/>
                  </a:solidFill>
                </a:rPr>
                <a:t>constituyentes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s-CO" altLang="x-none" sz="2800" b="1">
                  <a:solidFill>
                    <a:srgbClr val="00FFFF"/>
                  </a:solidFill>
                </a:rPr>
                <a:t>de la materia</a:t>
              </a:r>
              <a:endParaRPr lang="en-US" altLang="x-none" sz="2800" b="1">
                <a:solidFill>
                  <a:srgbClr val="00FFFF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05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/>
          <p:cNvSpPr txBox="1"/>
          <p:nvPr/>
        </p:nvSpPr>
        <p:spPr>
          <a:xfrm>
            <a:off x="7213600" y="3497152"/>
            <a:ext cx="3183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>
                <a:solidFill>
                  <a:schemeClr val="accent1"/>
                </a:solidFill>
              </a:rPr>
              <a:t>2.9 billones más grande que el sol!</a:t>
            </a:r>
          </a:p>
        </p:txBody>
      </p:sp>
    </p:spTree>
    <p:extLst>
      <p:ext uri="{BB962C8B-B14F-4D97-AF65-F5344CB8AC3E}">
        <p14:creationId xmlns:p14="http://schemas.microsoft.com/office/powerpoint/2010/main" val="566284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067" y="0"/>
            <a:ext cx="12429067" cy="6858000"/>
          </a:xfrm>
        </p:spPr>
      </p:pic>
    </p:spTree>
    <p:extLst>
      <p:ext uri="{BB962C8B-B14F-4D97-AF65-F5344CB8AC3E}">
        <p14:creationId xmlns:p14="http://schemas.microsoft.com/office/powerpoint/2010/main" val="240392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40" y="0"/>
            <a:ext cx="8832747" cy="6634928"/>
          </a:xfrm>
        </p:spPr>
      </p:pic>
    </p:spTree>
    <p:extLst>
      <p:ext uri="{BB962C8B-B14F-4D97-AF65-F5344CB8AC3E}">
        <p14:creationId xmlns:p14="http://schemas.microsoft.com/office/powerpoint/2010/main" val="447841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45773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77" y="1469985"/>
            <a:ext cx="9192986" cy="3895333"/>
          </a:xfrm>
        </p:spPr>
      </p:pic>
    </p:spTree>
    <p:extLst>
      <p:ext uri="{BB962C8B-B14F-4D97-AF65-F5344CB8AC3E}">
        <p14:creationId xmlns:p14="http://schemas.microsoft.com/office/powerpoint/2010/main" val="760275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1683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el </a:t>
            </a:r>
            <a:r>
              <a:rPr lang="es-ES_tradnl" b="1" dirty="0" err="1">
                <a:solidFill>
                  <a:schemeClr val="accent6"/>
                </a:solidFill>
              </a:rPr>
              <a:t>big-bang</a:t>
            </a:r>
            <a:endParaRPr lang="es-ES_tradnl" b="1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53" y="1817227"/>
            <a:ext cx="9018815" cy="4114834"/>
          </a:xfrm>
        </p:spPr>
      </p:pic>
    </p:spTree>
    <p:extLst>
      <p:ext uri="{BB962C8B-B14F-4D97-AF65-F5344CB8AC3E}">
        <p14:creationId xmlns:p14="http://schemas.microsoft.com/office/powerpoint/2010/main" val="1737590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1" y="666117"/>
            <a:ext cx="10667130" cy="610770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QUE lo originó</a:t>
            </a:r>
            <a:r>
              <a:rPr lang="es-ES_tradnl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496576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85" y="320458"/>
            <a:ext cx="8507393" cy="6256596"/>
          </a:xfrm>
        </p:spPr>
      </p:pic>
    </p:spTree>
    <p:extLst>
      <p:ext uri="{BB962C8B-B14F-4D97-AF65-F5344CB8AC3E}">
        <p14:creationId xmlns:p14="http://schemas.microsoft.com/office/powerpoint/2010/main" val="1764329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Cronología  del universo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0942" y="1939912"/>
            <a:ext cx="5718858" cy="1752408"/>
          </a:xfrm>
        </p:spPr>
        <p:txBody>
          <a:bodyPr>
            <a:normAutofit/>
          </a:bodyPr>
          <a:lstStyle/>
          <a:p>
            <a:pPr algn="ctr"/>
            <a:r>
              <a:rPr lang="es-ES_tradnl" sz="2000" b="1" dirty="0">
                <a:solidFill>
                  <a:srgbClr val="FFFF00"/>
                </a:solidFill>
              </a:rPr>
              <a:t>Escala de Planck (&lt;10</a:t>
            </a:r>
            <a:r>
              <a:rPr lang="es-ES_tradnl" sz="2000" b="1" baseline="30000" dirty="0">
                <a:solidFill>
                  <a:srgbClr val="FFFF00"/>
                </a:solidFill>
              </a:rPr>
              <a:t>-43</a:t>
            </a:r>
            <a:r>
              <a:rPr lang="es-ES_tradnl" sz="2000" b="1" dirty="0">
                <a:solidFill>
                  <a:srgbClr val="FFFF00"/>
                </a:solidFill>
              </a:rPr>
              <a:t> s, 10</a:t>
            </a:r>
            <a:r>
              <a:rPr lang="es-ES_tradnl" sz="2000" b="1" baseline="30000" dirty="0">
                <a:solidFill>
                  <a:srgbClr val="FFFF00"/>
                </a:solidFill>
              </a:rPr>
              <a:t>32</a:t>
            </a:r>
            <a:r>
              <a:rPr lang="es-ES_tradnl" sz="2000" b="1" dirty="0">
                <a:solidFill>
                  <a:srgbClr val="FFFF00"/>
                </a:solidFill>
              </a:rPr>
              <a:t> K) </a:t>
            </a:r>
          </a:p>
          <a:p>
            <a:pPr marL="0" indent="0" algn="ctr">
              <a:buNone/>
            </a:pPr>
            <a:r>
              <a:rPr lang="es-ES_tradnl" sz="2000" b="1" dirty="0"/>
              <a:t>Es la escala más pequeña posible en la física. La teorías físicas pierden su poder predictivo más allá de ésta escala!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74" y="3469854"/>
            <a:ext cx="3728013" cy="2796010"/>
          </a:xfr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6019800" y="1951182"/>
            <a:ext cx="5774803" cy="1486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b="1" dirty="0">
                <a:solidFill>
                  <a:srgbClr val="FFFF00"/>
                </a:solidFill>
              </a:rPr>
              <a:t>Periodo de inflación (&lt;10</a:t>
            </a:r>
            <a:r>
              <a:rPr lang="es-ES_tradnl" b="1" baseline="30000" dirty="0">
                <a:solidFill>
                  <a:srgbClr val="FFFF00"/>
                </a:solidFill>
              </a:rPr>
              <a:t>-32</a:t>
            </a:r>
            <a:r>
              <a:rPr lang="es-ES_tradnl" b="1" dirty="0">
                <a:solidFill>
                  <a:srgbClr val="FFFF00"/>
                </a:solidFill>
              </a:rPr>
              <a:t> s, 10</a:t>
            </a:r>
            <a:r>
              <a:rPr lang="es-ES_tradnl" b="1" baseline="30000" dirty="0">
                <a:solidFill>
                  <a:srgbClr val="FFFF00"/>
                </a:solidFill>
              </a:rPr>
              <a:t>28</a:t>
            </a:r>
            <a:r>
              <a:rPr lang="es-ES_tradnl" b="1" dirty="0">
                <a:solidFill>
                  <a:srgbClr val="FFFF00"/>
                </a:solidFill>
              </a:rPr>
              <a:t> – 10</a:t>
            </a:r>
            <a:r>
              <a:rPr lang="es-ES_tradnl" b="1" baseline="30000" dirty="0">
                <a:solidFill>
                  <a:srgbClr val="FFFF00"/>
                </a:solidFill>
              </a:rPr>
              <a:t>22</a:t>
            </a:r>
            <a:r>
              <a:rPr lang="es-ES_tradnl" b="1" dirty="0">
                <a:solidFill>
                  <a:srgbClr val="FFFF00"/>
                </a:solidFill>
              </a:rPr>
              <a:t> K)</a:t>
            </a:r>
            <a:r>
              <a:rPr lang="es-ES_tradnl" dirty="0"/>
              <a:t> </a:t>
            </a:r>
          </a:p>
          <a:p>
            <a:pPr marL="0" indent="0" algn="ctr">
              <a:buNone/>
            </a:pPr>
            <a:r>
              <a:rPr lang="es-ES_tradnl" b="1" dirty="0"/>
              <a:t>El Universo se expande en un factor de 10</a:t>
            </a:r>
            <a:r>
              <a:rPr lang="es-ES_tradnl" b="1" baseline="30000" dirty="0"/>
              <a:t>26</a:t>
            </a:r>
            <a:r>
              <a:rPr lang="es-ES_tradnl" b="1" dirty="0"/>
              <a:t>, en un tiempo del orden de 10</a:t>
            </a:r>
            <a:r>
              <a:rPr lang="es-ES_tradnl" b="1" baseline="30000" dirty="0"/>
              <a:t>-33</a:t>
            </a:r>
            <a:r>
              <a:rPr lang="es-ES_tradnl" b="1" dirty="0"/>
              <a:t> a 10</a:t>
            </a:r>
            <a:r>
              <a:rPr lang="es-ES_tradnl" b="1" baseline="30000" dirty="0"/>
              <a:t>-32</a:t>
            </a:r>
            <a:r>
              <a:rPr lang="es-ES_tradnl" b="1" dirty="0"/>
              <a:t> segundos. En éste periodo, la fuerza fuerte se hace distinta de la fuerza débil.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36" y="3624096"/>
            <a:ext cx="5535731" cy="24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65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Problema del horizonte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2193925"/>
            <a:ext cx="8048626" cy="4024313"/>
          </a:xfrm>
        </p:spPr>
      </p:pic>
    </p:spTree>
    <p:extLst>
      <p:ext uri="{BB962C8B-B14F-4D97-AF65-F5344CB8AC3E}">
        <p14:creationId xmlns:p14="http://schemas.microsoft.com/office/powerpoint/2010/main" val="218237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676763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Periodo de los quarks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1451465"/>
          </a:xfrm>
        </p:spPr>
        <p:txBody>
          <a:bodyPr/>
          <a:lstStyle/>
          <a:p>
            <a:r>
              <a:rPr lang="es-ES_tradnl" dirty="0"/>
              <a:t>Las fuerzas fundamentales se han separado, pero los quarks tienen aún demasiada energía de movimiento para asociarse y formar hadrones. Los quarks se mueven ”libremente” formando un estado de materia llamado quark-gluon plasma.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65" y="3783184"/>
            <a:ext cx="3412469" cy="2806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2976" y="4863448"/>
            <a:ext cx="2905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16,000,000 </a:t>
            </a:r>
            <a:r>
              <a:rPr lang="es-ES_tradnl" b="1" baseline="30000" dirty="0" err="1">
                <a:solidFill>
                  <a:schemeClr val="bg1"/>
                </a:solidFill>
              </a:rPr>
              <a:t>o</a:t>
            </a:r>
            <a:r>
              <a:rPr lang="es-ES_tradnl" b="1" dirty="0" err="1">
                <a:solidFill>
                  <a:schemeClr val="bg1"/>
                </a:solidFill>
              </a:rPr>
              <a:t>C</a:t>
            </a:r>
            <a:r>
              <a:rPr lang="es-ES_tradnl" b="1" dirty="0">
                <a:solidFill>
                  <a:schemeClr val="bg1"/>
                </a:solidFill>
              </a:rPr>
              <a:t> en el centro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46025"/>
            <a:ext cx="5000263" cy="2812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06788" y="4615517"/>
            <a:ext cx="290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FFFF00"/>
                </a:solidFill>
              </a:rPr>
              <a:t>16,000,000,000,000 </a:t>
            </a:r>
            <a:r>
              <a:rPr lang="es-ES_tradnl" b="1" baseline="30000" dirty="0" err="1">
                <a:solidFill>
                  <a:srgbClr val="FFFF00"/>
                </a:solidFill>
              </a:rPr>
              <a:t>o</a:t>
            </a:r>
            <a:r>
              <a:rPr lang="es-ES_tradnl" b="1" dirty="0" err="1">
                <a:solidFill>
                  <a:srgbClr val="FFFF00"/>
                </a:solidFill>
              </a:rPr>
              <a:t>C</a:t>
            </a:r>
            <a:endParaRPr lang="es-ES_tradnl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47635" y="3783184"/>
            <a:ext cx="128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rgbClr val="FFFF00"/>
                </a:solidFill>
              </a:rPr>
              <a:t>LHC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8222" y="1866473"/>
            <a:ext cx="3134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b="1" dirty="0">
                <a:solidFill>
                  <a:srgbClr val="FFFF00"/>
                </a:solidFill>
              </a:rPr>
              <a:t>(&lt;10</a:t>
            </a:r>
            <a:r>
              <a:rPr lang="es-ES_tradnl" b="1" baseline="30000" dirty="0">
                <a:solidFill>
                  <a:srgbClr val="FFFF00"/>
                </a:solidFill>
              </a:rPr>
              <a:t>-12</a:t>
            </a:r>
            <a:r>
              <a:rPr lang="es-ES_tradnl" b="1" dirty="0">
                <a:solidFill>
                  <a:srgbClr val="FFFF00"/>
                </a:solidFill>
              </a:rPr>
              <a:t> s - 10</a:t>
            </a:r>
            <a:r>
              <a:rPr lang="es-ES_tradnl" b="1" baseline="30000" dirty="0">
                <a:solidFill>
                  <a:srgbClr val="FFFF00"/>
                </a:solidFill>
              </a:rPr>
              <a:t>-6 </a:t>
            </a:r>
            <a:r>
              <a:rPr lang="es-ES_tradnl" b="1" dirty="0">
                <a:solidFill>
                  <a:srgbClr val="FFFF00"/>
                </a:solidFill>
              </a:rPr>
              <a:t>s, T &gt; 10</a:t>
            </a:r>
            <a:r>
              <a:rPr lang="es-ES_tradnl" b="1" baseline="30000" dirty="0">
                <a:solidFill>
                  <a:srgbClr val="FFFF00"/>
                </a:solidFill>
              </a:rPr>
              <a:t>12</a:t>
            </a:r>
            <a:r>
              <a:rPr lang="es-ES_tradnl" b="1" dirty="0">
                <a:solidFill>
                  <a:srgbClr val="FFFF00"/>
                </a:solidFill>
              </a:rPr>
              <a:t> K)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280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Periodo de hadrones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702028" y="1872735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b="1" dirty="0">
                <a:solidFill>
                  <a:srgbClr val="FFFF00"/>
                </a:solidFill>
              </a:rPr>
              <a:t>(&lt;10</a:t>
            </a:r>
            <a:r>
              <a:rPr lang="es-ES_tradnl" b="1" baseline="30000" dirty="0">
                <a:solidFill>
                  <a:srgbClr val="FFFF00"/>
                </a:solidFill>
              </a:rPr>
              <a:t>-6</a:t>
            </a:r>
            <a:r>
              <a:rPr lang="es-ES_tradnl" b="1" dirty="0">
                <a:solidFill>
                  <a:srgbClr val="FFFF00"/>
                </a:solidFill>
              </a:rPr>
              <a:t> s – 1 s, T &gt; 10</a:t>
            </a:r>
            <a:r>
              <a:rPr lang="es-ES_tradnl" b="1" baseline="30000" dirty="0">
                <a:solidFill>
                  <a:srgbClr val="FFFF00"/>
                </a:solidFill>
              </a:rPr>
              <a:t>10</a:t>
            </a:r>
            <a:r>
              <a:rPr lang="es-ES_tradnl" b="1" dirty="0">
                <a:solidFill>
                  <a:srgbClr val="FFFF00"/>
                </a:solidFill>
              </a:rPr>
              <a:t> K)</a:t>
            </a:r>
            <a:r>
              <a:rPr lang="es-ES_tradnl" dirty="0"/>
              <a:t> 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03" y="2057401"/>
            <a:ext cx="3810000" cy="38100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6" y="2150962"/>
            <a:ext cx="3794758" cy="37947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159" y="2014774"/>
            <a:ext cx="3852627" cy="38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8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Big-</a:t>
            </a:r>
            <a:r>
              <a:rPr lang="es-ES_tradnl" b="1" dirty="0" err="1">
                <a:solidFill>
                  <a:schemeClr val="accent6"/>
                </a:solidFill>
              </a:rPr>
              <a:t>bang</a:t>
            </a:r>
            <a:r>
              <a:rPr lang="es-ES_tradnl" b="1" dirty="0">
                <a:solidFill>
                  <a:schemeClr val="accent6"/>
                </a:solidFill>
              </a:rPr>
              <a:t> </a:t>
            </a:r>
            <a:r>
              <a:rPr lang="es-ES_tradnl" b="1" dirty="0" err="1">
                <a:solidFill>
                  <a:schemeClr val="accent6"/>
                </a:solidFill>
              </a:rPr>
              <a:t>nucleosíntesis</a:t>
            </a:r>
            <a:endParaRPr lang="es-ES_tradnl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87161"/>
            <a:ext cx="10820400" cy="421316"/>
          </a:xfrm>
        </p:spPr>
        <p:txBody>
          <a:bodyPr/>
          <a:lstStyle/>
          <a:p>
            <a:r>
              <a:rPr lang="es-ES_tradnl" dirty="0"/>
              <a:t>Se forman los primeros núcleos atómicos primordiales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95856" y="1872735"/>
            <a:ext cx="3400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b="1" dirty="0">
                <a:solidFill>
                  <a:srgbClr val="FFFF00"/>
                </a:solidFill>
              </a:rPr>
              <a:t>(&lt;10 s – 10</a:t>
            </a:r>
            <a:r>
              <a:rPr lang="es-ES_tradnl" b="1" baseline="30000" dirty="0">
                <a:solidFill>
                  <a:srgbClr val="FFFF00"/>
                </a:solidFill>
              </a:rPr>
              <a:t>3</a:t>
            </a:r>
            <a:r>
              <a:rPr lang="es-ES_tradnl" b="1" dirty="0">
                <a:solidFill>
                  <a:srgbClr val="FFFF00"/>
                </a:solidFill>
              </a:rPr>
              <a:t> s, T &gt; 10</a:t>
            </a:r>
            <a:r>
              <a:rPr lang="es-ES_tradnl" b="1" baseline="30000" dirty="0">
                <a:solidFill>
                  <a:srgbClr val="FFFF00"/>
                </a:solidFill>
              </a:rPr>
              <a:t>9</a:t>
            </a:r>
            <a:r>
              <a:rPr lang="es-ES_tradnl" b="1" dirty="0">
                <a:solidFill>
                  <a:srgbClr val="FFFF00"/>
                </a:solidFill>
              </a:rPr>
              <a:t> – 10</a:t>
            </a:r>
            <a:r>
              <a:rPr lang="es-ES_tradnl" b="1" baseline="30000" dirty="0">
                <a:solidFill>
                  <a:srgbClr val="FFFF00"/>
                </a:solidFill>
              </a:rPr>
              <a:t>7</a:t>
            </a:r>
            <a:r>
              <a:rPr lang="es-ES_tradnl" b="1" dirty="0">
                <a:solidFill>
                  <a:srgbClr val="FFFF00"/>
                </a:solidFill>
              </a:rPr>
              <a:t> K)</a:t>
            </a:r>
            <a:r>
              <a:rPr lang="es-ES_tradnl" dirty="0"/>
              <a:t>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785641" y="3626484"/>
            <a:ext cx="1516284" cy="1469985"/>
            <a:chOff x="2137458" y="3634450"/>
            <a:chExt cx="1516284" cy="1469985"/>
          </a:xfrm>
        </p:grpSpPr>
        <p:sp>
          <p:nvSpPr>
            <p:cNvPr id="7" name="Oval 6"/>
            <p:cNvSpPr/>
            <p:nvPr/>
          </p:nvSpPr>
          <p:spPr>
            <a:xfrm>
              <a:off x="2137458" y="3634450"/>
              <a:ext cx="1516284" cy="14699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5802" y="3861610"/>
              <a:ext cx="1099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6000" dirty="0"/>
                <a:t>+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36970" y="2934828"/>
            <a:ext cx="3526903" cy="3215710"/>
            <a:chOff x="5684615" y="2795931"/>
            <a:chExt cx="3526903" cy="3215710"/>
          </a:xfrm>
        </p:grpSpPr>
        <p:grpSp>
          <p:nvGrpSpPr>
            <p:cNvPr id="10" name="Group 9"/>
            <p:cNvGrpSpPr/>
            <p:nvPr/>
          </p:nvGrpSpPr>
          <p:grpSpPr>
            <a:xfrm>
              <a:off x="6178951" y="3119464"/>
              <a:ext cx="1516284" cy="1469985"/>
              <a:chOff x="2137458" y="3634450"/>
              <a:chExt cx="1516284" cy="1469985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2137458" y="3634450"/>
                <a:ext cx="1516284" cy="14699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345802" y="3861610"/>
                <a:ext cx="10995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6000" dirty="0"/>
                  <a:t>+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200900" y="4222581"/>
              <a:ext cx="1516284" cy="1469985"/>
              <a:chOff x="2137458" y="3634450"/>
              <a:chExt cx="1516284" cy="1469985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137458" y="3634450"/>
                <a:ext cx="1516284" cy="14699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345802" y="3861610"/>
                <a:ext cx="109959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6000" dirty="0"/>
                  <a:t>+</a:t>
                </a: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7695234" y="2795931"/>
              <a:ext cx="1516284" cy="14699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Oval 18"/>
            <p:cNvSpPr/>
            <p:nvPr/>
          </p:nvSpPr>
          <p:spPr>
            <a:xfrm>
              <a:off x="5684615" y="4541656"/>
              <a:ext cx="1516284" cy="14699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50428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Periodo de fotones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971203"/>
          </a:xfrm>
        </p:spPr>
        <p:txBody>
          <a:bodyPr>
            <a:normAutofit lnSpcReduction="10000"/>
          </a:bodyPr>
          <a:lstStyle/>
          <a:p>
            <a:r>
              <a:rPr lang="es-ES_tradnl" dirty="0"/>
              <a:t>El universo conste de un plasma compuesto de </a:t>
            </a:r>
            <a:r>
              <a:rPr lang="es-ES_tradnl" dirty="0" err="1"/>
              <a:t>nucleos</a:t>
            </a:r>
            <a:r>
              <a:rPr lang="es-ES_tradnl" dirty="0"/>
              <a:t>, </a:t>
            </a:r>
            <a:r>
              <a:rPr lang="es-ES_tradnl" dirty="0" err="1"/>
              <a:t>electrónes</a:t>
            </a:r>
            <a:r>
              <a:rPr lang="es-ES_tradnl" dirty="0"/>
              <a:t> y fotones. La temperatura del Universo es demasiado alta para formar átomos.</a:t>
            </a:r>
          </a:p>
        </p:txBody>
      </p:sp>
      <p:sp>
        <p:nvSpPr>
          <p:cNvPr id="4" name="Rectangle 3"/>
          <p:cNvSpPr/>
          <p:nvPr/>
        </p:nvSpPr>
        <p:spPr>
          <a:xfrm>
            <a:off x="4051212" y="1872735"/>
            <a:ext cx="40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b="1" dirty="0">
                <a:solidFill>
                  <a:srgbClr val="FFFF00"/>
                </a:solidFill>
              </a:rPr>
              <a:t>(&lt;10 s – 1.2x10</a:t>
            </a:r>
            <a:r>
              <a:rPr lang="es-ES_tradnl" b="1" baseline="30000" dirty="0">
                <a:solidFill>
                  <a:srgbClr val="FFFF00"/>
                </a:solidFill>
              </a:rPr>
              <a:t>13</a:t>
            </a:r>
            <a:r>
              <a:rPr lang="es-ES_tradnl" b="1" dirty="0">
                <a:solidFill>
                  <a:srgbClr val="FFFF00"/>
                </a:solidFill>
              </a:rPr>
              <a:t> s, T &gt; 10</a:t>
            </a:r>
            <a:r>
              <a:rPr lang="es-ES_tradnl" b="1" baseline="30000" dirty="0">
                <a:solidFill>
                  <a:srgbClr val="FFFF00"/>
                </a:solidFill>
              </a:rPr>
              <a:t>9</a:t>
            </a:r>
            <a:r>
              <a:rPr lang="es-ES_tradnl" b="1" dirty="0">
                <a:solidFill>
                  <a:srgbClr val="FFFF00"/>
                </a:solidFill>
              </a:rPr>
              <a:t> – 4000 K)</a:t>
            </a:r>
            <a:r>
              <a:rPr lang="es-ES_tradnl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2756704" y="3165763"/>
            <a:ext cx="5972537" cy="29631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947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>
                <a:solidFill>
                  <a:schemeClr val="accent6"/>
                </a:solidFill>
              </a:rPr>
              <a:t>RECOMBINAción</a:t>
            </a:r>
            <a:endParaRPr lang="es-ES_tradnl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2240861"/>
            <a:ext cx="11178251" cy="835742"/>
          </a:xfrm>
        </p:spPr>
        <p:txBody>
          <a:bodyPr>
            <a:normAutofit/>
          </a:bodyPr>
          <a:lstStyle/>
          <a:p>
            <a:r>
              <a:rPr lang="es-ES_tradnl" dirty="0"/>
              <a:t>Se forman los primeros átomos neutros!!! El universo se empieza a hacer transparente para los fotones!</a:t>
            </a:r>
          </a:p>
        </p:txBody>
      </p:sp>
      <p:sp>
        <p:nvSpPr>
          <p:cNvPr id="4" name="Rectangle 3"/>
          <p:cNvSpPr/>
          <p:nvPr/>
        </p:nvSpPr>
        <p:spPr>
          <a:xfrm>
            <a:off x="4835879" y="1872735"/>
            <a:ext cx="252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b="1" dirty="0">
                <a:solidFill>
                  <a:srgbClr val="FFFF00"/>
                </a:solidFill>
              </a:rPr>
              <a:t>(&lt;380 </a:t>
            </a:r>
            <a:r>
              <a:rPr lang="es-ES_tradnl" b="1" dirty="0" err="1">
                <a:solidFill>
                  <a:srgbClr val="FFFF00"/>
                </a:solidFill>
              </a:rPr>
              <a:t>ka</a:t>
            </a:r>
            <a:r>
              <a:rPr lang="es-ES_tradnl" b="1" dirty="0">
                <a:solidFill>
                  <a:srgbClr val="FFFF00"/>
                </a:solidFill>
              </a:rPr>
              <a:t>, T &gt; 4000 K)</a:t>
            </a:r>
            <a:r>
              <a:rPr lang="es-ES_tradnl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88" y="2938237"/>
            <a:ext cx="2861840" cy="3415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22" y="2938237"/>
            <a:ext cx="3701747" cy="32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8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Periodo oscuro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29" y="2970484"/>
            <a:ext cx="4780344" cy="3585258"/>
          </a:xfrm>
        </p:spPr>
      </p:pic>
      <p:sp>
        <p:nvSpPr>
          <p:cNvPr id="4" name="Rectangle 3"/>
          <p:cNvSpPr/>
          <p:nvPr/>
        </p:nvSpPr>
        <p:spPr>
          <a:xfrm>
            <a:off x="4323723" y="1872735"/>
            <a:ext cx="3544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b="1" dirty="0">
                <a:solidFill>
                  <a:srgbClr val="FFFF00"/>
                </a:solidFill>
              </a:rPr>
              <a:t>(380 - 150 </a:t>
            </a:r>
            <a:r>
              <a:rPr lang="es-ES_tradnl" b="1" dirty="0" err="1">
                <a:solidFill>
                  <a:srgbClr val="FFFF00"/>
                </a:solidFill>
              </a:rPr>
              <a:t>ka</a:t>
            </a:r>
            <a:r>
              <a:rPr lang="es-ES_tradnl" b="1" dirty="0">
                <a:solidFill>
                  <a:srgbClr val="FFFF00"/>
                </a:solidFill>
              </a:rPr>
              <a:t>, T &gt; 4000 – 60 K)</a:t>
            </a:r>
            <a:r>
              <a:rPr lang="es-ES_tradnl" dirty="0"/>
              <a:t>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799" y="2240861"/>
            <a:ext cx="11178251" cy="835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Se forman las primeras estrellas!</a:t>
            </a:r>
          </a:p>
        </p:txBody>
      </p:sp>
    </p:spTree>
    <p:extLst>
      <p:ext uri="{BB962C8B-B14F-4D97-AF65-F5344CB8AC3E}">
        <p14:creationId xmlns:p14="http://schemas.microsoft.com/office/powerpoint/2010/main" val="13354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0"/>
            <a:ext cx="10625667" cy="1293028"/>
          </a:xfrm>
        </p:spPr>
        <p:txBody>
          <a:bodyPr/>
          <a:lstStyle/>
          <a:p>
            <a:pPr algn="ctr"/>
            <a:r>
              <a:rPr lang="es-ES_tradnl" dirty="0"/>
              <a:t>Velocidad de rotación de </a:t>
            </a:r>
            <a:r>
              <a:rPr lang="es-ES_tradnl" dirty="0" err="1"/>
              <a:t>gAlaxias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866"/>
            <a:ext cx="12192000" cy="5808133"/>
          </a:xfrm>
        </p:spPr>
      </p:pic>
    </p:spTree>
    <p:extLst>
      <p:ext uri="{BB962C8B-B14F-4D97-AF65-F5344CB8AC3E}">
        <p14:creationId xmlns:p14="http://schemas.microsoft.com/office/powerpoint/2010/main" val="354822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21"/>
            <a:ext cx="12192000" cy="6878921"/>
          </a:xfrm>
        </p:spPr>
      </p:pic>
    </p:spTree>
    <p:extLst>
      <p:ext uri="{BB962C8B-B14F-4D97-AF65-F5344CB8AC3E}">
        <p14:creationId xmlns:p14="http://schemas.microsoft.com/office/powerpoint/2010/main" val="3570864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Expansión del universo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882585"/>
            <a:ext cx="6832129" cy="4975415"/>
          </a:xfrm>
        </p:spPr>
      </p:pic>
    </p:spTree>
    <p:extLst>
      <p:ext uri="{BB962C8B-B14F-4D97-AF65-F5344CB8AC3E}">
        <p14:creationId xmlns:p14="http://schemas.microsoft.com/office/powerpoint/2010/main" val="2162139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2" name="TextBox 1"/>
          <p:cNvSpPr txBox="1"/>
          <p:nvPr/>
        </p:nvSpPr>
        <p:spPr>
          <a:xfrm>
            <a:off x="0" y="182880"/>
            <a:ext cx="4663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FF0000"/>
                </a:solidFill>
              </a:rPr>
              <a:t>Toda la materia que conocemos está conformada de partículas fundamentales!</a:t>
            </a:r>
          </a:p>
        </p:txBody>
      </p:sp>
    </p:spTree>
    <p:extLst>
      <p:ext uri="{BB962C8B-B14F-4D97-AF65-F5344CB8AC3E}">
        <p14:creationId xmlns:p14="http://schemas.microsoft.com/office/powerpoint/2010/main" val="77592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609600" y="338666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>
                <a:solidFill>
                  <a:schemeClr val="accent1"/>
                </a:solidFill>
              </a:rPr>
              <a:t>125, 000, 000, 000 galaxias en el universo observable!</a:t>
            </a:r>
          </a:p>
        </p:txBody>
      </p:sp>
    </p:spTree>
    <p:extLst>
      <p:ext uri="{BB962C8B-B14F-4D97-AF65-F5344CB8AC3E}">
        <p14:creationId xmlns:p14="http://schemas.microsoft.com/office/powerpoint/2010/main" val="2230272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624043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"/>
            <a:ext cx="12192000" cy="6857433"/>
          </a:xfrm>
        </p:spPr>
      </p:pic>
    </p:spTree>
    <p:extLst>
      <p:ext uri="{BB962C8B-B14F-4D97-AF65-F5344CB8AC3E}">
        <p14:creationId xmlns:p14="http://schemas.microsoft.com/office/powerpoint/2010/main" val="163851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79" y="-14514"/>
            <a:ext cx="9019816" cy="6618514"/>
          </a:xfrm>
        </p:spPr>
      </p:pic>
    </p:spTree>
    <p:extLst>
      <p:ext uri="{BB962C8B-B14F-4D97-AF65-F5344CB8AC3E}">
        <p14:creationId xmlns:p14="http://schemas.microsoft.com/office/powerpoint/2010/main" val="1610129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6" y="520861"/>
            <a:ext cx="9861168" cy="5546907"/>
          </a:xfrm>
        </p:spPr>
      </p:pic>
    </p:spTree>
    <p:extLst>
      <p:ext uri="{BB962C8B-B14F-4D97-AF65-F5344CB8AC3E}">
        <p14:creationId xmlns:p14="http://schemas.microsoft.com/office/powerpoint/2010/main" val="3860980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05" y="474562"/>
            <a:ext cx="9991195" cy="5625295"/>
          </a:xfrm>
        </p:spPr>
      </p:pic>
    </p:spTree>
    <p:extLst>
      <p:ext uri="{BB962C8B-B14F-4D97-AF65-F5344CB8AC3E}">
        <p14:creationId xmlns:p14="http://schemas.microsoft.com/office/powerpoint/2010/main" val="4180744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1996284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29" y="398407"/>
            <a:ext cx="7456172" cy="5950460"/>
          </a:xfrm>
        </p:spPr>
      </p:pic>
    </p:spTree>
    <p:extLst>
      <p:ext uri="{BB962C8B-B14F-4D97-AF65-F5344CB8AC3E}">
        <p14:creationId xmlns:p14="http://schemas.microsoft.com/office/powerpoint/2010/main" val="1042374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63730"/>
          </a:xfrm>
        </p:spPr>
      </p:pic>
    </p:spTree>
    <p:extLst>
      <p:ext uri="{BB962C8B-B14F-4D97-AF65-F5344CB8AC3E}">
        <p14:creationId xmlns:p14="http://schemas.microsoft.com/office/powerpoint/2010/main" val="1668901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CMSdet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 Box 4"/>
          <p:cNvSpPr txBox="1">
            <a:spLocks noChangeArrowheads="1"/>
          </p:cNvSpPr>
          <p:nvPr/>
        </p:nvSpPr>
        <p:spPr bwMode="auto">
          <a:xfrm>
            <a:off x="10485120" y="0"/>
            <a:ext cx="22400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CO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charset="0"/>
              </a:rPr>
              <a:t>CMS</a:t>
            </a:r>
            <a:endParaRPr lang="es-ES" sz="5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2241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CMS_trackerT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937000" cy="373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 descr="CMSinnertrackerbarr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2"/>
            <a:ext cx="39370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 descr="FPI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11113"/>
            <a:ext cx="4533900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The%20ACCOS%20machine%2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r="31030"/>
          <a:stretch>
            <a:fillRect/>
          </a:stretch>
        </p:blipFill>
        <p:spPr bwMode="auto">
          <a:xfrm>
            <a:off x="8470900" y="-26988"/>
            <a:ext cx="3721100" cy="374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Calorimeter_HC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6" y="3716338"/>
            <a:ext cx="4533900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 descr="CMS_muonDetecto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26" y="3716338"/>
            <a:ext cx="3698874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56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solidFill>
                  <a:schemeClr val="accent6"/>
                </a:solidFill>
              </a:rPr>
              <a:t>Demócrito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62" y="2193925"/>
            <a:ext cx="3834275" cy="4024313"/>
          </a:xfrm>
        </p:spPr>
      </p:pic>
    </p:spTree>
    <p:extLst>
      <p:ext uri="{BB962C8B-B14F-4D97-AF65-F5344CB8AC3E}">
        <p14:creationId xmlns:p14="http://schemas.microsoft.com/office/powerpoint/2010/main" val="1522334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94" y="551543"/>
            <a:ext cx="9417328" cy="5782809"/>
          </a:xfrm>
        </p:spPr>
      </p:pic>
    </p:spTree>
    <p:extLst>
      <p:ext uri="{BB962C8B-B14F-4D97-AF65-F5344CB8AC3E}">
        <p14:creationId xmlns:p14="http://schemas.microsoft.com/office/powerpoint/2010/main" val="25015396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30" y="376199"/>
            <a:ext cx="7982856" cy="6096839"/>
          </a:xfrm>
        </p:spPr>
      </p:pic>
    </p:spTree>
    <p:extLst>
      <p:ext uri="{BB962C8B-B14F-4D97-AF65-F5344CB8AC3E}">
        <p14:creationId xmlns:p14="http://schemas.microsoft.com/office/powerpoint/2010/main" val="11995778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79511"/>
          </a:xfrm>
        </p:spPr>
      </p:pic>
    </p:spTree>
    <p:extLst>
      <p:ext uri="{BB962C8B-B14F-4D97-AF65-F5344CB8AC3E}">
        <p14:creationId xmlns:p14="http://schemas.microsoft.com/office/powerpoint/2010/main" val="1425466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82400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" y="0"/>
            <a:ext cx="12190558" cy="6858000"/>
          </a:xfrm>
        </p:spPr>
      </p:pic>
    </p:spTree>
    <p:extLst>
      <p:ext uri="{BB962C8B-B14F-4D97-AF65-F5344CB8AC3E}">
        <p14:creationId xmlns:p14="http://schemas.microsoft.com/office/powerpoint/2010/main" val="2975999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22629" cy="6857999"/>
          </a:xfrm>
        </p:spPr>
      </p:pic>
    </p:spTree>
    <p:extLst>
      <p:ext uri="{BB962C8B-B14F-4D97-AF65-F5344CB8AC3E}">
        <p14:creationId xmlns:p14="http://schemas.microsoft.com/office/powerpoint/2010/main" val="2625723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764373"/>
            <a:ext cx="10071100" cy="1293028"/>
          </a:xfrm>
        </p:spPr>
        <p:txBody>
          <a:bodyPr/>
          <a:lstStyle/>
          <a:p>
            <a:r>
              <a:rPr lang="es-ES_tradnl" b="1" dirty="0">
                <a:solidFill>
                  <a:srgbClr val="00B0F0"/>
                </a:solidFill>
              </a:rPr>
              <a:t>Experimentos de Detección directa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07951"/>
            <a:ext cx="7118363" cy="4892888"/>
          </a:xfrm>
        </p:spPr>
      </p:pic>
    </p:spTree>
    <p:extLst>
      <p:ext uri="{BB962C8B-B14F-4D97-AF65-F5344CB8AC3E}">
        <p14:creationId xmlns:p14="http://schemas.microsoft.com/office/powerpoint/2010/main" val="269604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764373"/>
            <a:ext cx="10236200" cy="1293028"/>
          </a:xfrm>
        </p:spPr>
        <p:txBody>
          <a:bodyPr/>
          <a:lstStyle/>
          <a:p>
            <a:r>
              <a:rPr lang="es-ES_tradnl" b="1">
                <a:solidFill>
                  <a:srgbClr val="00B0F0"/>
                </a:solidFill>
              </a:rPr>
              <a:t>Experimentos de Detección directa </a:t>
            </a:r>
            <a:endParaRPr lang="es-ES_trad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54522"/>
            <a:ext cx="5308600" cy="4849478"/>
          </a:xfrm>
        </p:spPr>
      </p:pic>
    </p:spTree>
    <p:extLst>
      <p:ext uri="{BB962C8B-B14F-4D97-AF65-F5344CB8AC3E}">
        <p14:creationId xmlns:p14="http://schemas.microsoft.com/office/powerpoint/2010/main" val="3033215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764373"/>
            <a:ext cx="10071100" cy="1293028"/>
          </a:xfrm>
        </p:spPr>
        <p:txBody>
          <a:bodyPr/>
          <a:lstStyle/>
          <a:p>
            <a:r>
              <a:rPr lang="es-ES_tradnl" b="1" dirty="0">
                <a:solidFill>
                  <a:srgbClr val="00B0F0"/>
                </a:solidFill>
              </a:rPr>
              <a:t>Experimentos de Detección directa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0" y="2333625"/>
            <a:ext cx="4337399" cy="4024313"/>
          </a:xfrm>
        </p:spPr>
      </p:pic>
      <p:sp>
        <p:nvSpPr>
          <p:cNvPr id="5" name="TextBox 4"/>
          <p:cNvSpPr txBox="1"/>
          <p:nvPr/>
        </p:nvSpPr>
        <p:spPr>
          <a:xfrm>
            <a:off x="5461000" y="2552700"/>
            <a:ext cx="5524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Representación del detector LUX.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Este detector usó 350 Kg de xenón liquido ultra-puro.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LUX recolectó datos de 2013 a 2016. </a:t>
            </a:r>
          </a:p>
        </p:txBody>
      </p:sp>
    </p:spTree>
    <p:extLst>
      <p:ext uri="{BB962C8B-B14F-4D97-AF65-F5344CB8AC3E}">
        <p14:creationId xmlns:p14="http://schemas.microsoft.com/office/powerpoint/2010/main" val="1274984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/>
              <a:t>Fuentes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1920240"/>
            <a:ext cx="10866120" cy="4298445"/>
          </a:xfrm>
        </p:spPr>
        <p:txBody>
          <a:bodyPr>
            <a:normAutofit fontScale="77500" lnSpcReduction="20000"/>
          </a:bodyPr>
          <a:lstStyle/>
          <a:p>
            <a:r>
              <a:rPr lang="es-ES_tradnl" sz="3200" b="1" dirty="0">
                <a:solidFill>
                  <a:srgbClr val="00B0F0"/>
                </a:solidFill>
              </a:rPr>
              <a:t>Imágenes tomadas de la Web. Todos los créditos reservados a los autores de las mismas. </a:t>
            </a:r>
          </a:p>
          <a:p>
            <a:pPr lvl="1"/>
            <a:r>
              <a:rPr lang="es-ES_tradnl" sz="3000" dirty="0">
                <a:solidFill>
                  <a:schemeClr val="accent1"/>
                </a:solidFill>
                <a:hlinkClick r:id="rId2"/>
              </a:rPr>
              <a:t>http://earthspacecircle.blogspot.com.co/p/earth-compared-to-sun-photos-and.html</a:t>
            </a:r>
            <a:endParaRPr lang="es-ES_tradnl" sz="3000" dirty="0">
              <a:solidFill>
                <a:schemeClr val="accent1"/>
              </a:solidFill>
            </a:endParaRPr>
          </a:p>
          <a:p>
            <a:pPr lvl="1"/>
            <a:r>
              <a:rPr lang="es-ES_tradnl" sz="3000" dirty="0">
                <a:solidFill>
                  <a:schemeClr val="accent1"/>
                </a:solidFill>
                <a:hlinkClick r:id="rId3"/>
              </a:rPr>
              <a:t>http://www.ascensionnow.co.uk/milky-way-galaxy.html</a:t>
            </a:r>
            <a:endParaRPr lang="es-ES_tradnl" sz="3000" dirty="0">
              <a:solidFill>
                <a:schemeClr val="accent1"/>
              </a:solidFill>
            </a:endParaRPr>
          </a:p>
          <a:p>
            <a:pPr lvl="1"/>
            <a:r>
              <a:rPr lang="es-ES_tradnl" sz="3000" dirty="0">
                <a:solidFill>
                  <a:schemeClr val="accent1"/>
                </a:solidFill>
                <a:hlinkClick r:id="rId4"/>
              </a:rPr>
              <a:t>https://phys.org/news/2017-06-universe-flat-topology.html</a:t>
            </a:r>
            <a:endParaRPr lang="es-ES_tradnl" sz="3000" dirty="0">
              <a:solidFill>
                <a:schemeClr val="accent1"/>
              </a:solidFill>
            </a:endParaRPr>
          </a:p>
          <a:p>
            <a:pPr lvl="1"/>
            <a:r>
              <a:rPr lang="es-ES_tradnl" sz="3000" dirty="0">
                <a:solidFill>
                  <a:schemeClr val="accent1"/>
                </a:solidFill>
                <a:hlinkClick r:id="rId5"/>
              </a:rPr>
              <a:t>https://phys.org/news/2015-02-fast-universe.html</a:t>
            </a:r>
            <a:endParaRPr lang="es-ES_tradnl" sz="3000" dirty="0">
              <a:solidFill>
                <a:schemeClr val="accent1"/>
              </a:solidFill>
            </a:endParaRPr>
          </a:p>
          <a:p>
            <a:pPr lvl="1"/>
            <a:r>
              <a:rPr lang="es-ES_tradnl" sz="3000" dirty="0">
                <a:solidFill>
                  <a:schemeClr val="accent1"/>
                </a:solidFill>
                <a:hlinkClick r:id="rId6"/>
              </a:rPr>
              <a:t>https://www.universetoday.com/91520/astronomy-without-a-telescope-could-dark-matter-not-matter/</a:t>
            </a:r>
            <a:endParaRPr lang="es-ES_tradnl" sz="3000" dirty="0">
              <a:solidFill>
                <a:schemeClr val="accent1"/>
              </a:solidFill>
            </a:endParaRPr>
          </a:p>
          <a:p>
            <a:pPr lvl="1"/>
            <a:r>
              <a:rPr lang="es-ES_tradnl" sz="3000" dirty="0">
                <a:solidFill>
                  <a:schemeClr val="accent1">
                    <a:lumMod val="75000"/>
                  </a:schemeClr>
                </a:solidFill>
                <a:hlinkClick r:id="rId7"/>
              </a:rPr>
              <a:t>https://www.nasa.gov/mission_pages/planck/multimedia/pia16874.html</a:t>
            </a:r>
            <a:endParaRPr lang="es-ES_tradnl" sz="30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s-ES_tradnl" sz="3000" dirty="0">
                <a:solidFill>
                  <a:schemeClr val="accent1">
                    <a:lumMod val="75000"/>
                  </a:schemeClr>
                </a:solidFill>
                <a:hlinkClick r:id="rId8"/>
              </a:rPr>
              <a:t>https://map.gsfc.nasa.gov/universe/bb_tests_cmb.html</a:t>
            </a:r>
            <a:endParaRPr lang="es-ES_tradnl" sz="30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s-ES_tradnl" sz="3000" dirty="0">
                <a:solidFill>
                  <a:schemeClr val="accent1">
                    <a:lumMod val="75000"/>
                  </a:schemeClr>
                </a:solidFill>
                <a:hlinkClick r:id="rId9"/>
              </a:rPr>
              <a:t>https://www.wired.com/2015/02/5-things-every-human-know-light/</a:t>
            </a:r>
            <a:endParaRPr lang="es-ES_tradnl" sz="30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s-ES_tradnl" sz="30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s-ES_tradnl" sz="30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s-ES_tradnl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29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Hert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36"/>
            <a:ext cx="12192000" cy="685400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620000" y="167857"/>
            <a:ext cx="4877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400" b="1" dirty="0">
                <a:solidFill>
                  <a:srgbClr val="FF0000"/>
                </a:solidFill>
              </a:rPr>
              <a:t>Heinrich Hertz (1857 - 1894)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3043"/>
            <a:ext cx="4213522" cy="268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/>
              <a:t>Fuentes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1920240"/>
            <a:ext cx="10866120" cy="4298445"/>
          </a:xfrm>
        </p:spPr>
        <p:txBody>
          <a:bodyPr>
            <a:normAutofit/>
          </a:bodyPr>
          <a:lstStyle/>
          <a:p>
            <a:r>
              <a:rPr lang="es-ES_tradnl" sz="3200" b="1" dirty="0">
                <a:solidFill>
                  <a:srgbClr val="00B0F0"/>
                </a:solidFill>
              </a:rPr>
              <a:t>Imágenes tomadas de la Web. Todos los créditos reservados a los autores de las mismas. </a:t>
            </a:r>
          </a:p>
          <a:p>
            <a:r>
              <a:rPr lang="es-ES" altLang="en-US" dirty="0">
                <a:hlinkClick r:id="rId2"/>
              </a:rPr>
              <a:t>https://cuantozombi.com/2012/10/01/el-experimento-de-thompson/</a:t>
            </a:r>
            <a:endParaRPr lang="es-ES" altLang="en-US" dirty="0"/>
          </a:p>
          <a:p>
            <a:r>
              <a:rPr lang="es-ES" altLang="en-US" dirty="0">
                <a:hlinkClick r:id="rId3"/>
              </a:rPr>
              <a:t>https://infograph.venngage.com/p/64383/atomic-structure</a:t>
            </a:r>
            <a:endParaRPr lang="es-ES" altLang="en-US" dirty="0"/>
          </a:p>
          <a:p>
            <a:r>
              <a:rPr lang="es-ES" altLang="en-US" dirty="0">
                <a:hlinkClick r:id="rId4"/>
              </a:rPr>
              <a:t>https://global.britannica.com/science/Rutherford-atomic-model</a:t>
            </a:r>
            <a:endParaRPr lang="es-ES" altLang="en-US" dirty="0"/>
          </a:p>
          <a:p>
            <a:r>
              <a:rPr lang="es-ES" altLang="en-US" dirty="0">
                <a:hlinkClick r:id="rId5"/>
              </a:rPr>
              <a:t>http://www.nobelprize.org/nobel_prizes/chemistry/laureates/1908/rutherford-bio.html</a:t>
            </a:r>
            <a:endParaRPr lang="es-ES_tradnl" sz="30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s-ES_tradnl" sz="30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s-ES_tradnl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e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920" y="1361303"/>
            <a:ext cx="11049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3600" b="1" dirty="0">
                <a:solidFill>
                  <a:srgbClr val="FFFF00"/>
                </a:solidFill>
              </a:rPr>
              <a:t>Hertz fue el primero en establecer que las superficies metálicas limpias emiten cargas eléctricas cuando luz ultravioleta incide sobre ellas.</a:t>
            </a:r>
          </a:p>
          <a:p>
            <a:endParaRPr lang="es-ES_tradnl" sz="3600" b="1" dirty="0">
              <a:solidFill>
                <a:schemeClr val="accent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3600" b="1" dirty="0">
                <a:solidFill>
                  <a:srgbClr val="FFFF00"/>
                </a:solidFill>
              </a:rPr>
              <a:t>En 1888 </a:t>
            </a:r>
            <a:r>
              <a:rPr lang="es-ES_tradnl" sz="3600" b="1" dirty="0" err="1">
                <a:solidFill>
                  <a:srgbClr val="FFFF00"/>
                </a:solidFill>
              </a:rPr>
              <a:t>Halwatch</a:t>
            </a:r>
            <a:r>
              <a:rPr lang="es-ES_tradnl" sz="3600" b="1" dirty="0">
                <a:solidFill>
                  <a:srgbClr val="FFFF00"/>
                </a:solidFill>
              </a:rPr>
              <a:t> descubrió que las cargas emitidas tenían carga eléctrica negativa.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3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6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7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5455</TotalTime>
  <Words>1322</Words>
  <Application>Microsoft Macintosh PowerPoint</Application>
  <PresentationFormat>Widescreen</PresentationFormat>
  <Paragraphs>261</Paragraphs>
  <Slides>80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ＭＳ Ｐゴシック</vt:lpstr>
      <vt:lpstr>Arial</vt:lpstr>
      <vt:lpstr>Calibri</vt:lpstr>
      <vt:lpstr>Cambria Math</vt:lpstr>
      <vt:lpstr>Century Gothic</vt:lpstr>
      <vt:lpstr>Vapor Trail</vt:lpstr>
      <vt:lpstr>6_Tema de Office</vt:lpstr>
      <vt:lpstr>7_Tema de Office</vt:lpstr>
      <vt:lpstr>Equation</vt:lpstr>
      <vt:lpstr>Física de partículas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Demócrito</vt:lpstr>
      <vt:lpstr>PowerPoint Presentation</vt:lpstr>
      <vt:lpstr>PowerPoint Presentation</vt:lpstr>
      <vt:lpstr>PowerPoint Presentation</vt:lpstr>
      <vt:lpstr>Experimento de Thomson</vt:lpstr>
      <vt:lpstr>Efecto Fotoeléctrico Principio Básico</vt:lpstr>
      <vt:lpstr>Efecto Fotoeléctrico Principio Básico</vt:lpstr>
      <vt:lpstr>Efecto Fotoeléctrico Principio Básico</vt:lpstr>
      <vt:lpstr>Efecto Fotoeléctrico Principio Básico</vt:lpstr>
      <vt:lpstr>Efecto Fotoeléctrico Principio Básico</vt:lpstr>
      <vt:lpstr>PowerPoint Presentation</vt:lpstr>
      <vt:lpstr>PowerPoint Presentation</vt:lpstr>
      <vt:lpstr>PowerPoint Presentation</vt:lpstr>
      <vt:lpstr>Gota de Aceite de Millikan</vt:lpstr>
      <vt:lpstr>Modelos del Átomo</vt:lpstr>
      <vt:lpstr>El átomo</vt:lpstr>
      <vt:lpstr>PowerPoint Presentation</vt:lpstr>
      <vt:lpstr>Modelos del Átomo</vt:lpstr>
      <vt:lpstr>Modelos del Átomo</vt:lpstr>
      <vt:lpstr>El Electrón</vt:lpstr>
      <vt:lpstr>Muon</vt:lpstr>
      <vt:lpstr>Tauon</vt:lpstr>
      <vt:lpstr>Quarks</vt:lpstr>
      <vt:lpstr>FUERZAS FUNDAMENTALES</vt:lpstr>
      <vt:lpstr>PowerPoint Presentation</vt:lpstr>
      <vt:lpstr>PowerPoint Presentation</vt:lpstr>
      <vt:lpstr>Antimateria</vt:lpstr>
      <vt:lpstr>Hadrones</vt:lpstr>
      <vt:lpstr>PROTON y NEUTRON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 big-bang</vt:lpstr>
      <vt:lpstr>QUE lo originó….</vt:lpstr>
      <vt:lpstr>PowerPoint Presentation</vt:lpstr>
      <vt:lpstr>Cronología  del universo</vt:lpstr>
      <vt:lpstr>Problema del horizonte</vt:lpstr>
      <vt:lpstr>Periodo de los quarks</vt:lpstr>
      <vt:lpstr>Periodo de hadrones</vt:lpstr>
      <vt:lpstr>Big-bang nucleosíntesis</vt:lpstr>
      <vt:lpstr>Periodo de fotones</vt:lpstr>
      <vt:lpstr>RECOMBINAción</vt:lpstr>
      <vt:lpstr>Periodo oscuro</vt:lpstr>
      <vt:lpstr>Velocidad de rotación de gAlaxias</vt:lpstr>
      <vt:lpstr>PowerPoint Presentation</vt:lpstr>
      <vt:lpstr>Expansión del universo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Experimentos de Detección directa </vt:lpstr>
      <vt:lpstr>Experimentos de Detección directa </vt:lpstr>
      <vt:lpstr>Experimentos de Detección directa </vt:lpstr>
      <vt:lpstr>Fuentes</vt:lpstr>
      <vt:lpstr>Fuentes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Andres Florez Bustos</dc:creator>
  <cp:lastModifiedBy>Microsoft Office User</cp:lastModifiedBy>
  <cp:revision>71</cp:revision>
  <cp:lastPrinted>2017-10-30T18:35:03Z</cp:lastPrinted>
  <dcterms:created xsi:type="dcterms:W3CDTF">2017-10-29T15:21:23Z</dcterms:created>
  <dcterms:modified xsi:type="dcterms:W3CDTF">2018-08-03T12:54:59Z</dcterms:modified>
</cp:coreProperties>
</file>